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56" r:id="rId2"/>
    <p:sldId id="2331" r:id="rId3"/>
    <p:sldId id="260" r:id="rId4"/>
    <p:sldId id="266" r:id="rId5"/>
    <p:sldId id="2332" r:id="rId6"/>
    <p:sldId id="263" r:id="rId7"/>
    <p:sldId id="2351" r:id="rId8"/>
    <p:sldId id="335" r:id="rId9"/>
    <p:sldId id="2340" r:id="rId10"/>
    <p:sldId id="2285" r:id="rId11"/>
    <p:sldId id="2334" r:id="rId12"/>
    <p:sldId id="2367" r:id="rId13"/>
    <p:sldId id="2368" r:id="rId14"/>
    <p:sldId id="2352" r:id="rId15"/>
    <p:sldId id="2353" r:id="rId16"/>
    <p:sldId id="2354" r:id="rId17"/>
    <p:sldId id="2365" r:id="rId18"/>
    <p:sldId id="2364" r:id="rId19"/>
    <p:sldId id="2355" r:id="rId20"/>
    <p:sldId id="356" r:id="rId21"/>
    <p:sldId id="2356" r:id="rId22"/>
    <p:sldId id="2357" r:id="rId23"/>
    <p:sldId id="2358" r:id="rId24"/>
    <p:sldId id="2360" r:id="rId25"/>
    <p:sldId id="2361" r:id="rId26"/>
    <p:sldId id="2366" r:id="rId27"/>
    <p:sldId id="2299" r:id="rId28"/>
    <p:sldId id="2359" r:id="rId29"/>
    <p:sldId id="2362" r:id="rId30"/>
    <p:sldId id="2363" r:id="rId31"/>
    <p:sldId id="2297" r:id="rId32"/>
    <p:sldId id="261" r:id="rId33"/>
    <p:sldId id="2281" r:id="rId34"/>
    <p:sldId id="2282" r:id="rId35"/>
    <p:sldId id="2345" r:id="rId36"/>
    <p:sldId id="2349" r:id="rId37"/>
    <p:sldId id="2347" r:id="rId38"/>
    <p:sldId id="2346" r:id="rId39"/>
    <p:sldId id="2369" r:id="rId40"/>
    <p:sldId id="2296" r:id="rId41"/>
    <p:sldId id="337" r:id="rId42"/>
    <p:sldId id="2335" r:id="rId43"/>
    <p:sldId id="262" r:id="rId44"/>
    <p:sldId id="2300" r:id="rId45"/>
    <p:sldId id="2327" r:id="rId46"/>
    <p:sldId id="2328" r:id="rId47"/>
    <p:sldId id="264" r:id="rId48"/>
    <p:sldId id="2329" r:id="rId49"/>
    <p:sldId id="2330" r:id="rId5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769317-B2D4-5471-19B1-6DE3914D1852}" name="Pum Christina" initials="CP" userId="S::p42991@fhooe.at::a82e7e0d-e68d-43fd-9ce2-ebf69d9ea0b4" providerId="AD"/>
  <p188:author id="{1B4AC096-938E-68D6-4EE9-921EE60D4EB1}" name="Wiesinger Sophie" initials="SW" userId="S::p40244@fhooe.at::1ff5ae8a-81df-4efe-9fc1-fdd4a494fae9" providerId="AD"/>
  <p188:author id="{7233BA9D-3C72-7553-A7D0-C964B0D6B17A}" name="Haller Alexandra" initials="AH" userId="S::p41184@fhooe.at::0055e21f-e096-423d-9457-e0de0f335c4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A6169"/>
    <a:srgbClr val="39D3DD"/>
    <a:srgbClr val="77ED7D"/>
    <a:srgbClr val="FCDA28"/>
    <a:srgbClr val="F2AF0D"/>
    <a:srgbClr val="41D5E3"/>
    <a:srgbClr val="1B7E86"/>
    <a:srgbClr val="3CCC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F70A2B-5CE5-415F-B873-4DE0198C4042}" v="1" dt="2026-02-26T06:57:29.37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45" autoAdjust="0"/>
    <p:restoredTop sz="73618" autoAdjust="0"/>
  </p:normalViewPr>
  <p:slideViewPr>
    <p:cSldViewPr snapToGrid="0">
      <p:cViewPr varScale="1">
        <p:scale>
          <a:sx n="113" d="100"/>
          <a:sy n="113" d="100"/>
        </p:scale>
        <p:origin x="1560" y="108"/>
      </p:cViewPr>
      <p:guideLst/>
    </p:cSldViewPr>
  </p:slideViewPr>
  <p:outlineViewPr>
    <p:cViewPr>
      <p:scale>
        <a:sx n="33" d="100"/>
        <a:sy n="33" d="100"/>
      </p:scale>
      <p:origin x="0" y="-1349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8/10/relationships/authors" Targe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um Christina" userId="a82e7e0d-e68d-43fd-9ce2-ebf69d9ea0b4" providerId="ADAL" clId="{C74C004E-2192-4A0B-857F-355394A13FB5}"/>
    <pc:docChg chg="addSld delSld modSld sldOrd">
      <pc:chgData name="Pum Christina" userId="a82e7e0d-e68d-43fd-9ce2-ebf69d9ea0b4" providerId="ADAL" clId="{C74C004E-2192-4A0B-857F-355394A13FB5}" dt="2026-02-26T06:57:33.136" v="3"/>
      <pc:docMkLst>
        <pc:docMk/>
      </pc:docMkLst>
      <pc:sldChg chg="add del ord">
        <pc:chgData name="Pum Christina" userId="a82e7e0d-e68d-43fd-9ce2-ebf69d9ea0b4" providerId="ADAL" clId="{C74C004E-2192-4A0B-857F-355394A13FB5}" dt="2026-02-26T06:57:33.136" v="3"/>
        <pc:sldMkLst>
          <pc:docMk/>
          <pc:sldMk cId="3747806136" sldId="232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29281\AppData\Local\Microsoft\Olk\Attachments\ooa-37e399a0-60e8-448c-878a-20e4e2883654\e55dc665dacb07c7c4089cce7741139b508f3e19305b990f27f1a45fbd2e8b02\Externe_Kosten_Daten_Grafik.xl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e-AT" sz="1600" b="1"/>
              <a:t>Treibhausgasemissionen in der EU </a:t>
            </a:r>
          </a:p>
          <a:p>
            <a:pPr>
              <a:defRPr/>
            </a:pPr>
            <a:r>
              <a:rPr lang="de-AT" sz="1600" b="1"/>
              <a:t>nach Schadstoffen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10042388298990251"/>
          <c:y val="0.26038734704269323"/>
          <c:w val="0.43326486338110853"/>
          <c:h val="0.60270892602387727"/>
        </c:manualLayout>
      </c:layout>
      <c:pieChart>
        <c:varyColors val="1"/>
        <c:ser>
          <c:idx val="0"/>
          <c:order val="0"/>
          <c:tx>
            <c:strRef>
              <c:f>Sheet1!$B$1</c:f>
              <c:strCache>
                <c:ptCount val="1"/>
                <c:pt idx="0">
                  <c:v>Treibhausgasemissionen in der EU nach Schadstoffen</c:v>
                </c:pt>
              </c:strCache>
            </c:strRef>
          </c:tx>
          <c:spPr>
            <a:ln>
              <a:noFill/>
            </a:ln>
          </c:spPr>
          <c:dPt>
            <c:idx val="0"/>
            <c:bubble3D val="0"/>
            <c:spPr>
              <a:solidFill>
                <a:schemeClr val="accent4"/>
              </a:solidFill>
              <a:ln w="19050">
                <a:noFill/>
              </a:ln>
              <a:effectLst/>
            </c:spPr>
            <c:extLst>
              <c:ext xmlns:c16="http://schemas.microsoft.com/office/drawing/2014/chart" uri="{C3380CC4-5D6E-409C-BE32-E72D297353CC}">
                <c16:uniqueId val="{00000001-46F1-47BD-83E5-6AB2A9A1D89F}"/>
              </c:ext>
            </c:extLst>
          </c:dPt>
          <c:dPt>
            <c:idx val="1"/>
            <c:bubble3D val="0"/>
            <c:spPr>
              <a:solidFill>
                <a:srgbClr val="5885BC"/>
              </a:solidFill>
              <a:ln w="19050">
                <a:noFill/>
              </a:ln>
              <a:effectLst/>
            </c:spPr>
            <c:extLst>
              <c:ext xmlns:c16="http://schemas.microsoft.com/office/drawing/2014/chart" uri="{C3380CC4-5D6E-409C-BE32-E72D297353CC}">
                <c16:uniqueId val="{00000003-46F1-47BD-83E5-6AB2A9A1D89F}"/>
              </c:ext>
            </c:extLst>
          </c:dPt>
          <c:dPt>
            <c:idx val="2"/>
            <c:bubble3D val="0"/>
            <c:spPr>
              <a:solidFill>
                <a:schemeClr val="accent2"/>
              </a:solidFill>
              <a:ln w="19050">
                <a:noFill/>
              </a:ln>
              <a:effectLst/>
            </c:spPr>
            <c:extLst>
              <c:ext xmlns:c16="http://schemas.microsoft.com/office/drawing/2014/chart" uri="{C3380CC4-5D6E-409C-BE32-E72D297353CC}">
                <c16:uniqueId val="{00000005-46F1-47BD-83E5-6AB2A9A1D89F}"/>
              </c:ext>
            </c:extLst>
          </c:dPt>
          <c:dPt>
            <c:idx val="3"/>
            <c:bubble3D val="0"/>
            <c:spPr>
              <a:solidFill>
                <a:schemeClr val="accent3"/>
              </a:solidFill>
              <a:ln w="19050">
                <a:noFill/>
              </a:ln>
              <a:effectLst/>
            </c:spPr>
            <c:extLst>
              <c:ext xmlns:c16="http://schemas.microsoft.com/office/drawing/2014/chart" uri="{C3380CC4-5D6E-409C-BE32-E72D297353CC}">
                <c16:uniqueId val="{00000007-46F1-47BD-83E5-6AB2A9A1D89F}"/>
              </c:ext>
            </c:extLst>
          </c:dPt>
          <c:cat>
            <c:strRef>
              <c:f>Sheet1!$A$2:$A$5</c:f>
              <c:strCache>
                <c:ptCount val="4"/>
                <c:pt idx="0">
                  <c:v>Kohlendioxid (CO2)</c:v>
                </c:pt>
                <c:pt idx="1">
                  <c:v>Methan (CH4)</c:v>
                </c:pt>
                <c:pt idx="2">
                  <c:v>Lachgas (N2O)</c:v>
                </c:pt>
                <c:pt idx="3">
                  <c:v>Fluorkohlenwasserstoffe (FKW)</c:v>
                </c:pt>
              </c:strCache>
            </c:strRef>
          </c:cat>
          <c:val>
            <c:numRef>
              <c:f>Sheet1!$B$2:$B$5</c:f>
              <c:numCache>
                <c:formatCode>0%</c:formatCode>
                <c:ptCount val="4"/>
                <c:pt idx="0">
                  <c:v>0.8</c:v>
                </c:pt>
                <c:pt idx="1">
                  <c:v>0.11</c:v>
                </c:pt>
                <c:pt idx="2">
                  <c:v>0.06</c:v>
                </c:pt>
                <c:pt idx="3">
                  <c:v>0.02</c:v>
                </c:pt>
              </c:numCache>
            </c:numRef>
          </c:val>
          <c:extLst>
            <c:ext xmlns:c16="http://schemas.microsoft.com/office/drawing/2014/chart" uri="{C3380CC4-5D6E-409C-BE32-E72D297353CC}">
              <c16:uniqueId val="{00000008-46F1-47BD-83E5-6AB2A9A1D89F}"/>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1656678453225633"/>
          <c:y val="0.27061509795739619"/>
          <c:w val="0.36290024432932955"/>
          <c:h val="0.5494040359499878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625163446476069E-2"/>
          <c:y val="0.12061788617886179"/>
          <c:w val="0.91937981183423012"/>
          <c:h val="0.80394059279175467"/>
        </c:manualLayout>
      </c:layout>
      <c:barChart>
        <c:barDir val="col"/>
        <c:grouping val="stacked"/>
        <c:varyColors val="0"/>
        <c:ser>
          <c:idx val="0"/>
          <c:order val="0"/>
          <c:tx>
            <c:strRef>
              <c:f>'summary freight EU27'!$N$19</c:f>
              <c:strCache>
                <c:ptCount val="1"/>
                <c:pt idx="0">
                  <c:v>Unfälle</c:v>
                </c:pt>
              </c:strCache>
            </c:strRef>
          </c:tx>
          <c:spPr>
            <a:solidFill>
              <a:srgbClr val="C00000"/>
            </a:solidFill>
            <a:ln>
              <a:noFill/>
            </a:ln>
            <a:effectLst/>
          </c:spPr>
          <c:invertIfNegative val="0"/>
          <c:cat>
            <c:strRef>
              <c:f>'summary freight EU27'!$M$20:$M$23</c:f>
              <c:strCache>
                <c:ptCount val="4"/>
                <c:pt idx="0">
                  <c:v>Straße</c:v>
                </c:pt>
                <c:pt idx="1">
                  <c:v>Schiene (Diesel)</c:v>
                </c:pt>
                <c:pt idx="2">
                  <c:v>Schiene (elektrifiziert)</c:v>
                </c:pt>
                <c:pt idx="3">
                  <c:v>Binnenwasserstraße</c:v>
                </c:pt>
              </c:strCache>
            </c:strRef>
          </c:cat>
          <c:val>
            <c:numRef>
              <c:f>'summary freight EU27'!$N$20:$N$23</c:f>
              <c:numCache>
                <c:formatCode>0.0</c:formatCode>
                <c:ptCount val="4"/>
                <c:pt idx="0">
                  <c:v>4.5013401674923603</c:v>
                </c:pt>
                <c:pt idx="1">
                  <c:v>0.53695158688251787</c:v>
                </c:pt>
                <c:pt idx="2">
                  <c:v>0.33042421213752299</c:v>
                </c:pt>
                <c:pt idx="3">
                  <c:v>0</c:v>
                </c:pt>
              </c:numCache>
            </c:numRef>
          </c:val>
          <c:extLst>
            <c:ext xmlns:c16="http://schemas.microsoft.com/office/drawing/2014/chart" uri="{C3380CC4-5D6E-409C-BE32-E72D297353CC}">
              <c16:uniqueId val="{00000000-1550-487A-A789-D82E3A13D7BF}"/>
            </c:ext>
          </c:extLst>
        </c:ser>
        <c:ser>
          <c:idx val="1"/>
          <c:order val="1"/>
          <c:tx>
            <c:strRef>
              <c:f>'summary freight EU27'!$O$19</c:f>
              <c:strCache>
                <c:ptCount val="1"/>
                <c:pt idx="0">
                  <c:v>Lärm</c:v>
                </c:pt>
              </c:strCache>
            </c:strRef>
          </c:tx>
          <c:spPr>
            <a:solidFill>
              <a:schemeClr val="accent2">
                <a:lumMod val="75000"/>
              </a:schemeClr>
            </a:solidFill>
            <a:ln>
              <a:noFill/>
            </a:ln>
            <a:effectLst/>
          </c:spPr>
          <c:invertIfNegative val="0"/>
          <c:cat>
            <c:strRef>
              <c:f>'summary freight EU27'!$M$20:$M$23</c:f>
              <c:strCache>
                <c:ptCount val="4"/>
                <c:pt idx="0">
                  <c:v>Straße</c:v>
                </c:pt>
                <c:pt idx="1">
                  <c:v>Schiene (Diesel)</c:v>
                </c:pt>
                <c:pt idx="2">
                  <c:v>Schiene (elektrifiziert)</c:v>
                </c:pt>
                <c:pt idx="3">
                  <c:v>Binnenwasserstraße</c:v>
                </c:pt>
              </c:strCache>
            </c:strRef>
          </c:cat>
          <c:val>
            <c:numRef>
              <c:f>'summary freight EU27'!$O$20:$O$23</c:f>
              <c:numCache>
                <c:formatCode>0.0</c:formatCode>
                <c:ptCount val="4"/>
                <c:pt idx="0">
                  <c:v>2.3792297388122776</c:v>
                </c:pt>
                <c:pt idx="1">
                  <c:v>1.8818121093586515</c:v>
                </c:pt>
                <c:pt idx="2">
                  <c:v>1.4922743151175901</c:v>
                </c:pt>
                <c:pt idx="3">
                  <c:v>0</c:v>
                </c:pt>
              </c:numCache>
            </c:numRef>
          </c:val>
          <c:extLst>
            <c:ext xmlns:c16="http://schemas.microsoft.com/office/drawing/2014/chart" uri="{C3380CC4-5D6E-409C-BE32-E72D297353CC}">
              <c16:uniqueId val="{00000001-1550-487A-A789-D82E3A13D7BF}"/>
            </c:ext>
          </c:extLst>
        </c:ser>
        <c:ser>
          <c:idx val="2"/>
          <c:order val="2"/>
          <c:tx>
            <c:strRef>
              <c:f>'summary freight EU27'!$P$19</c:f>
              <c:strCache>
                <c:ptCount val="1"/>
                <c:pt idx="0">
                  <c:v>Emissionen</c:v>
                </c:pt>
              </c:strCache>
            </c:strRef>
          </c:tx>
          <c:spPr>
            <a:solidFill>
              <a:schemeClr val="accent3"/>
            </a:solidFill>
            <a:ln>
              <a:noFill/>
            </a:ln>
            <a:effectLst/>
          </c:spPr>
          <c:invertIfNegative val="0"/>
          <c:cat>
            <c:strRef>
              <c:f>'summary freight EU27'!$M$20:$M$23</c:f>
              <c:strCache>
                <c:ptCount val="4"/>
                <c:pt idx="0">
                  <c:v>Straße</c:v>
                </c:pt>
                <c:pt idx="1">
                  <c:v>Schiene (Diesel)</c:v>
                </c:pt>
                <c:pt idx="2">
                  <c:v>Schiene (elektrifiziert)</c:v>
                </c:pt>
                <c:pt idx="3">
                  <c:v>Binnenwasserstraße</c:v>
                </c:pt>
              </c:strCache>
            </c:strRef>
          </c:cat>
          <c:val>
            <c:numRef>
              <c:f>'summary freight EU27'!$P$20:$P$23</c:f>
              <c:numCache>
                <c:formatCode>0.0</c:formatCode>
                <c:ptCount val="4"/>
                <c:pt idx="0">
                  <c:v>9.8306310623269546</c:v>
                </c:pt>
                <c:pt idx="1">
                  <c:v>10.254059784879619</c:v>
                </c:pt>
                <c:pt idx="2">
                  <c:v>1.0014377633557681</c:v>
                </c:pt>
                <c:pt idx="3">
                  <c:v>11.7708634504275</c:v>
                </c:pt>
              </c:numCache>
            </c:numRef>
          </c:val>
          <c:extLst>
            <c:ext xmlns:c16="http://schemas.microsoft.com/office/drawing/2014/chart" uri="{C3380CC4-5D6E-409C-BE32-E72D297353CC}">
              <c16:uniqueId val="{00000002-1550-487A-A789-D82E3A13D7BF}"/>
            </c:ext>
          </c:extLst>
        </c:ser>
        <c:ser>
          <c:idx val="3"/>
          <c:order val="3"/>
          <c:tx>
            <c:strRef>
              <c:f>'summary freight EU27'!$Q$19</c:f>
              <c:strCache>
                <c:ptCount val="1"/>
                <c:pt idx="0">
                  <c:v>Klimakosten</c:v>
                </c:pt>
              </c:strCache>
            </c:strRef>
          </c:tx>
          <c:spPr>
            <a:solidFill>
              <a:schemeClr val="accent2"/>
            </a:solidFill>
            <a:ln>
              <a:noFill/>
            </a:ln>
            <a:effectLst/>
          </c:spPr>
          <c:invertIfNegative val="0"/>
          <c:cat>
            <c:strRef>
              <c:f>'summary freight EU27'!$M$20:$M$23</c:f>
              <c:strCache>
                <c:ptCount val="4"/>
                <c:pt idx="0">
                  <c:v>Straße</c:v>
                </c:pt>
                <c:pt idx="1">
                  <c:v>Schiene (Diesel)</c:v>
                </c:pt>
                <c:pt idx="2">
                  <c:v>Schiene (elektrifiziert)</c:v>
                </c:pt>
                <c:pt idx="3">
                  <c:v>Binnenwasserstraße</c:v>
                </c:pt>
              </c:strCache>
            </c:strRef>
          </c:cat>
          <c:val>
            <c:numRef>
              <c:f>'summary freight EU27'!$Q$20:$Q$23</c:f>
              <c:numCache>
                <c:formatCode>0.0</c:formatCode>
                <c:ptCount val="4"/>
                <c:pt idx="0">
                  <c:v>5.2281806248600216</c:v>
                </c:pt>
                <c:pt idx="1">
                  <c:v>1.9010286013463367</c:v>
                </c:pt>
                <c:pt idx="2">
                  <c:v>1.4585486567012014</c:v>
                </c:pt>
                <c:pt idx="3">
                  <c:v>1.5199817892822309</c:v>
                </c:pt>
              </c:numCache>
            </c:numRef>
          </c:val>
          <c:extLst>
            <c:ext xmlns:c16="http://schemas.microsoft.com/office/drawing/2014/chart" uri="{C3380CC4-5D6E-409C-BE32-E72D297353CC}">
              <c16:uniqueId val="{00000003-1550-487A-A789-D82E3A13D7BF}"/>
            </c:ext>
          </c:extLst>
        </c:ser>
        <c:ser>
          <c:idx val="4"/>
          <c:order val="4"/>
          <c:tx>
            <c:strRef>
              <c:f>'summary freight EU27'!$R$19</c:f>
              <c:strCache>
                <c:ptCount val="1"/>
                <c:pt idx="0">
                  <c:v>Infrastruktur</c:v>
                </c:pt>
              </c:strCache>
            </c:strRef>
          </c:tx>
          <c:spPr>
            <a:solidFill>
              <a:schemeClr val="accent1"/>
            </a:solidFill>
            <a:ln>
              <a:noFill/>
            </a:ln>
            <a:effectLst/>
          </c:spPr>
          <c:invertIfNegative val="0"/>
          <c:cat>
            <c:strRef>
              <c:f>'summary freight EU27'!$M$20:$M$23</c:f>
              <c:strCache>
                <c:ptCount val="4"/>
                <c:pt idx="0">
                  <c:v>Straße</c:v>
                </c:pt>
                <c:pt idx="1">
                  <c:v>Schiene (Diesel)</c:v>
                </c:pt>
                <c:pt idx="2">
                  <c:v>Schiene (elektrifiziert)</c:v>
                </c:pt>
                <c:pt idx="3">
                  <c:v>Binnenwasserstraße</c:v>
                </c:pt>
              </c:strCache>
            </c:strRef>
          </c:cat>
          <c:val>
            <c:numRef>
              <c:f>'summary freight EU27'!$R$20:$R$23</c:f>
              <c:numCache>
                <c:formatCode>0.00</c:formatCode>
                <c:ptCount val="4"/>
                <c:pt idx="0" formatCode="0.0">
                  <c:v>2.7104081806673093</c:v>
                </c:pt>
                <c:pt idx="1">
                  <c:v>5.4328723805125279</c:v>
                </c:pt>
                <c:pt idx="2">
                  <c:v>5.0425328439037518</c:v>
                </c:pt>
                <c:pt idx="3" formatCode="0.0">
                  <c:v>1.7114879416116142</c:v>
                </c:pt>
              </c:numCache>
            </c:numRef>
          </c:val>
          <c:extLst>
            <c:ext xmlns:c16="http://schemas.microsoft.com/office/drawing/2014/chart" uri="{C3380CC4-5D6E-409C-BE32-E72D297353CC}">
              <c16:uniqueId val="{00000004-1550-487A-A789-D82E3A13D7BF}"/>
            </c:ext>
          </c:extLst>
        </c:ser>
        <c:ser>
          <c:idx val="5"/>
          <c:order val="5"/>
          <c:tx>
            <c:strRef>
              <c:f>'summary freight EU27'!$S$19</c:f>
              <c:strCache>
                <c:ptCount val="1"/>
                <c:pt idx="0">
                  <c:v>Stau</c:v>
                </c:pt>
              </c:strCache>
            </c:strRef>
          </c:tx>
          <c:spPr>
            <a:solidFill>
              <a:schemeClr val="accent5"/>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6-1550-487A-A789-D82E3A13D7BF}"/>
              </c:ext>
            </c:extLst>
          </c:dPt>
          <c:cat>
            <c:strRef>
              <c:f>'summary freight EU27'!$M$20:$M$23</c:f>
              <c:strCache>
                <c:ptCount val="4"/>
                <c:pt idx="0">
                  <c:v>Straße</c:v>
                </c:pt>
                <c:pt idx="1">
                  <c:v>Schiene (Diesel)</c:v>
                </c:pt>
                <c:pt idx="2">
                  <c:v>Schiene (elektrifiziert)</c:v>
                </c:pt>
                <c:pt idx="3">
                  <c:v>Binnenwasserstraße</c:v>
                </c:pt>
              </c:strCache>
            </c:strRef>
          </c:cat>
          <c:val>
            <c:numRef>
              <c:f>'summary freight EU27'!$S$20:$S$23</c:f>
              <c:numCache>
                <c:formatCode>0.00</c:formatCode>
                <c:ptCount val="4"/>
                <c:pt idx="0" formatCode="0.0">
                  <c:v>6.1240904054897536</c:v>
                </c:pt>
                <c:pt idx="1">
                  <c:v>0.44025000324842894</c:v>
                </c:pt>
                <c:pt idx="2">
                  <c:v>0.40861904079909711</c:v>
                </c:pt>
                <c:pt idx="3" formatCode="General">
                  <c:v>0</c:v>
                </c:pt>
              </c:numCache>
            </c:numRef>
          </c:val>
          <c:extLst>
            <c:ext xmlns:c16="http://schemas.microsoft.com/office/drawing/2014/chart" uri="{C3380CC4-5D6E-409C-BE32-E72D297353CC}">
              <c16:uniqueId val="{00000007-1550-487A-A789-D82E3A13D7BF}"/>
            </c:ext>
          </c:extLst>
        </c:ser>
        <c:dLbls>
          <c:showLegendKey val="0"/>
          <c:showVal val="0"/>
          <c:showCatName val="0"/>
          <c:showSerName val="0"/>
          <c:showPercent val="0"/>
          <c:showBubbleSize val="0"/>
        </c:dLbls>
        <c:gapWidth val="150"/>
        <c:overlap val="100"/>
        <c:axId val="1173160191"/>
        <c:axId val="1173161855"/>
      </c:barChart>
      <c:catAx>
        <c:axId val="1173160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ontserrat" panose="00000500000000000000" pitchFamily="2" charset="0"/>
                <a:ea typeface="+mn-ea"/>
                <a:cs typeface="+mn-cs"/>
              </a:defRPr>
            </a:pPr>
            <a:endParaRPr lang="de-DE"/>
          </a:p>
        </c:txPr>
        <c:crossAx val="1173161855"/>
        <c:crosses val="autoZero"/>
        <c:auto val="1"/>
        <c:lblAlgn val="ctr"/>
        <c:lblOffset val="100"/>
        <c:noMultiLvlLbl val="0"/>
      </c:catAx>
      <c:valAx>
        <c:axId val="117316185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ontserrat" panose="00000500000000000000" pitchFamily="2" charset="0"/>
                <a:ea typeface="+mn-ea"/>
                <a:cs typeface="+mn-cs"/>
              </a:defRPr>
            </a:pPr>
            <a:endParaRPr lang="de-DE"/>
          </a:p>
        </c:txPr>
        <c:crossAx val="1173160191"/>
        <c:crosses val="autoZero"/>
        <c:crossBetween val="between"/>
        <c:majorUnit val="10"/>
      </c:valAx>
      <c:spPr>
        <a:noFill/>
        <a:ln>
          <a:noFill/>
        </a:ln>
        <a:effectLst/>
      </c:spPr>
    </c:plotArea>
    <c:legend>
      <c:legendPos val="r"/>
      <c:layout>
        <c:manualLayout>
          <c:xMode val="edge"/>
          <c:yMode val="edge"/>
          <c:x val="0.59315663976450594"/>
          <c:y val="4.3582113030579177E-2"/>
          <c:w val="0.37549091753668451"/>
          <c:h val="0.32927059727290187"/>
        </c:manualLayout>
      </c:layout>
      <c:overlay val="0"/>
      <c:spPr>
        <a:solidFill>
          <a:sysClr val="window" lastClr="FFFFFF"/>
        </a:solid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ontserrat" panose="00000500000000000000" pitchFamily="2" charset="0"/>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sz="1600">
          <a:latin typeface="Montserrat" panose="00000500000000000000" pitchFamily="2" charset="0"/>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iagrams/_rels/data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21.png"/></Relationships>
</file>

<file path=ppt/diagrams/_rels/data4.xml.rels><?xml version="1.0" encoding="UTF-8" standalone="yes"?>
<Relationships xmlns="http://schemas.openxmlformats.org/package/2006/relationships"><Relationship Id="rId1"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iagrams/_rels/drawing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21.png"/></Relationships>
</file>

<file path=ppt/diagrams/_rels/drawing4.xml.rels><?xml version="1.0" encoding="UTF-8" standalone="yes"?>
<Relationships xmlns="http://schemas.openxmlformats.org/package/2006/relationships"><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94C466-D924-4FB5-B90E-7D7315509B54}" type="doc">
      <dgm:prSet loTypeId="urn:microsoft.com/office/officeart/2005/8/layout/vList3" loCatId="list" qsTypeId="urn:microsoft.com/office/officeart/2005/8/quickstyle/simple2" qsCatId="simple" csTypeId="urn:microsoft.com/office/officeart/2005/8/colors/accent1_2" csCatId="accent1" phldr="1"/>
      <dgm:spPr/>
      <dgm:t>
        <a:bodyPr/>
        <a:lstStyle/>
        <a:p>
          <a:endParaRPr lang="de-AT"/>
        </a:p>
      </dgm:t>
    </dgm:pt>
    <dgm:pt modelId="{DE2EA796-6D89-4F47-8099-90D0F95D1531}">
      <dgm:prSet phldrT="[Text]" custT="1"/>
      <dgm:spPr>
        <a:ln>
          <a:solidFill>
            <a:srgbClr val="0A6169"/>
          </a:solidFill>
        </a:ln>
      </dgm:spPr>
      <dgm:t>
        <a:bodyPr/>
        <a:lstStyle/>
        <a:p>
          <a:r>
            <a:rPr lang="de-AT" sz="2000" dirty="0">
              <a:solidFill>
                <a:srgbClr val="0A6169"/>
              </a:solidFill>
              <a:latin typeface="Mangal Pro" panose="00000500000000000000" pitchFamily="2" charset="0"/>
              <a:cs typeface="Mangal Pro" panose="00000500000000000000" pitchFamily="2" charset="0"/>
            </a:rPr>
            <a:t>Klimawandel und Erderwärmung</a:t>
          </a:r>
        </a:p>
      </dgm:t>
    </dgm:pt>
    <dgm:pt modelId="{AC36719B-EF96-445C-8304-BE3D85164F6C}" type="parTrans" cxnId="{4ABC5E85-3401-4134-A2D7-C20779FFD7A6}">
      <dgm:prSet/>
      <dgm:spPr/>
      <dgm:t>
        <a:bodyPr/>
        <a:lstStyle/>
        <a:p>
          <a:endParaRPr lang="de-AT"/>
        </a:p>
      </dgm:t>
    </dgm:pt>
    <dgm:pt modelId="{5DC7AD5B-207A-4B2C-BFBD-DE3968258A91}" type="sibTrans" cxnId="{4ABC5E85-3401-4134-A2D7-C20779FFD7A6}">
      <dgm:prSet/>
      <dgm:spPr/>
      <dgm:t>
        <a:bodyPr/>
        <a:lstStyle/>
        <a:p>
          <a:endParaRPr lang="de-AT"/>
        </a:p>
      </dgm:t>
    </dgm:pt>
    <dgm:pt modelId="{CF11DA5D-D131-441E-8D23-A04D96831F4C}">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Grüne Logistik</a:t>
          </a:r>
        </a:p>
      </dgm:t>
    </dgm:pt>
    <dgm:pt modelId="{D1845607-B05D-4F5A-8845-60292A149D65}" type="parTrans" cxnId="{391F9302-7CD6-4D09-935C-52C0A34DEA67}">
      <dgm:prSet/>
      <dgm:spPr/>
      <dgm:t>
        <a:bodyPr/>
        <a:lstStyle/>
        <a:p>
          <a:endParaRPr lang="de-AT"/>
        </a:p>
      </dgm:t>
    </dgm:pt>
    <dgm:pt modelId="{E2EB35A0-2A32-4D9B-875A-6D1A80034927}" type="sibTrans" cxnId="{391F9302-7CD6-4D09-935C-52C0A34DEA67}">
      <dgm:prSet/>
      <dgm:spPr/>
      <dgm:t>
        <a:bodyPr/>
        <a:lstStyle/>
        <a:p>
          <a:endParaRPr lang="de-AT"/>
        </a:p>
      </dgm:t>
    </dgm:pt>
    <dgm:pt modelId="{8F0EEDE7-2921-4999-A5B7-E9EC3B5435CC}">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Nachhaltige Technologien</a:t>
          </a:r>
        </a:p>
      </dgm:t>
    </dgm:pt>
    <dgm:pt modelId="{3CCB655F-6663-4596-A3B8-27D26A05A5CA}" type="parTrans" cxnId="{B8E31613-708F-4712-AF5C-BBA774D68D1E}">
      <dgm:prSet/>
      <dgm:spPr/>
      <dgm:t>
        <a:bodyPr/>
        <a:lstStyle/>
        <a:p>
          <a:endParaRPr lang="de-AT"/>
        </a:p>
      </dgm:t>
    </dgm:pt>
    <dgm:pt modelId="{3122BC99-0B04-4AAB-888D-65C8867469E3}" type="sibTrans" cxnId="{B8E31613-708F-4712-AF5C-BBA774D68D1E}">
      <dgm:prSet/>
      <dgm:spPr/>
      <dgm:t>
        <a:bodyPr/>
        <a:lstStyle/>
        <a:p>
          <a:endParaRPr lang="de-AT"/>
        </a:p>
      </dgm:t>
    </dgm:pt>
    <dgm:pt modelId="{198E78D2-0B7B-490F-AADB-1D007AAF9C5C}" type="pres">
      <dgm:prSet presAssocID="{4094C466-D924-4FB5-B90E-7D7315509B54}" presName="linearFlow" presStyleCnt="0">
        <dgm:presLayoutVars>
          <dgm:dir/>
          <dgm:resizeHandles val="exact"/>
        </dgm:presLayoutVars>
      </dgm:prSet>
      <dgm:spPr/>
    </dgm:pt>
    <dgm:pt modelId="{53F54BDB-338D-431B-A97D-F7DC1D9B853A}" type="pres">
      <dgm:prSet presAssocID="{DE2EA796-6D89-4F47-8099-90D0F95D1531}" presName="composite" presStyleCnt="0"/>
      <dgm:spPr/>
    </dgm:pt>
    <dgm:pt modelId="{CA3E8892-4E50-4B65-98E3-D1044BF7D925}" type="pres">
      <dgm:prSet presAssocID="{DE2EA796-6D89-4F47-8099-90D0F95D1531}"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a:solidFill>
            <a:srgbClr val="0A6169"/>
          </a:solidFill>
        </a:ln>
      </dgm:spPr>
    </dgm:pt>
    <dgm:pt modelId="{62FE23A6-63A9-4435-827C-18F5549350F3}" type="pres">
      <dgm:prSet presAssocID="{DE2EA796-6D89-4F47-8099-90D0F95D1531}" presName="txShp" presStyleLbl="node1" presStyleIdx="0" presStyleCnt="3">
        <dgm:presLayoutVars>
          <dgm:bulletEnabled val="1"/>
        </dgm:presLayoutVars>
      </dgm:prSet>
      <dgm:spPr/>
    </dgm:pt>
    <dgm:pt modelId="{B28D2B6F-1811-4EE0-9421-495947B59C93}" type="pres">
      <dgm:prSet presAssocID="{5DC7AD5B-207A-4B2C-BFBD-DE3968258A91}" presName="spacing" presStyleCnt="0"/>
      <dgm:spPr/>
    </dgm:pt>
    <dgm:pt modelId="{AA07D373-BEF4-4E3E-AACE-A8800E67337A}" type="pres">
      <dgm:prSet presAssocID="{CF11DA5D-D131-441E-8D23-A04D96831F4C}" presName="composite" presStyleCnt="0"/>
      <dgm:spPr/>
    </dgm:pt>
    <dgm:pt modelId="{79744E4A-1ADB-4BEA-8773-2BB14D19B5F7}" type="pres">
      <dgm:prSet presAssocID="{CF11DA5D-D131-441E-8D23-A04D96831F4C}"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pt>
    <dgm:pt modelId="{D68947A3-5836-42A8-8BDE-E8FB2ACB08A5}" type="pres">
      <dgm:prSet presAssocID="{CF11DA5D-D131-441E-8D23-A04D96831F4C}" presName="txShp" presStyleLbl="node1" presStyleIdx="1" presStyleCnt="3">
        <dgm:presLayoutVars>
          <dgm:bulletEnabled val="1"/>
        </dgm:presLayoutVars>
      </dgm:prSet>
      <dgm:spPr/>
    </dgm:pt>
    <dgm:pt modelId="{78F96137-7185-4ABF-A76E-5DF1E328CFAC}" type="pres">
      <dgm:prSet presAssocID="{E2EB35A0-2A32-4D9B-875A-6D1A80034927}" presName="spacing" presStyleCnt="0"/>
      <dgm:spPr/>
    </dgm:pt>
    <dgm:pt modelId="{F79D544E-7239-48D5-9141-45CFB2584899}" type="pres">
      <dgm:prSet presAssocID="{8F0EEDE7-2921-4999-A5B7-E9EC3B5435CC}" presName="composite" presStyleCnt="0"/>
      <dgm:spPr/>
    </dgm:pt>
    <dgm:pt modelId="{2EEA31F9-4FC0-463E-8050-6998BD36AD0D}" type="pres">
      <dgm:prSet presAssocID="{8F0EEDE7-2921-4999-A5B7-E9EC3B5435CC}" presName="imgShp" presStyleLbl="fgImgPlace1" presStyleIdx="2"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pt>
    <dgm:pt modelId="{329A5207-9F3F-445E-BD5A-37903562FBDC}" type="pres">
      <dgm:prSet presAssocID="{8F0EEDE7-2921-4999-A5B7-E9EC3B5435CC}" presName="txShp" presStyleLbl="node1" presStyleIdx="2" presStyleCnt="3">
        <dgm:presLayoutVars>
          <dgm:bulletEnabled val="1"/>
        </dgm:presLayoutVars>
      </dgm:prSet>
      <dgm:spPr/>
    </dgm:pt>
  </dgm:ptLst>
  <dgm:cxnLst>
    <dgm:cxn modelId="{391F9302-7CD6-4D09-935C-52C0A34DEA67}" srcId="{4094C466-D924-4FB5-B90E-7D7315509B54}" destId="{CF11DA5D-D131-441E-8D23-A04D96831F4C}" srcOrd="1" destOrd="0" parTransId="{D1845607-B05D-4F5A-8845-60292A149D65}" sibTransId="{E2EB35A0-2A32-4D9B-875A-6D1A80034927}"/>
    <dgm:cxn modelId="{E3035512-EE8B-43D5-AFB4-2C66F304EB4F}" type="presOf" srcId="{DE2EA796-6D89-4F47-8099-90D0F95D1531}" destId="{62FE23A6-63A9-4435-827C-18F5549350F3}" srcOrd="0" destOrd="0" presId="urn:microsoft.com/office/officeart/2005/8/layout/vList3"/>
    <dgm:cxn modelId="{B8E31613-708F-4712-AF5C-BBA774D68D1E}" srcId="{4094C466-D924-4FB5-B90E-7D7315509B54}" destId="{8F0EEDE7-2921-4999-A5B7-E9EC3B5435CC}" srcOrd="2" destOrd="0" parTransId="{3CCB655F-6663-4596-A3B8-27D26A05A5CA}" sibTransId="{3122BC99-0B04-4AAB-888D-65C8867469E3}"/>
    <dgm:cxn modelId="{6379E826-EC1B-45BB-AD16-8F9341C4702D}" type="presOf" srcId="{CF11DA5D-D131-441E-8D23-A04D96831F4C}" destId="{D68947A3-5836-42A8-8BDE-E8FB2ACB08A5}" srcOrd="0" destOrd="0" presId="urn:microsoft.com/office/officeart/2005/8/layout/vList3"/>
    <dgm:cxn modelId="{25BFA743-6FDB-4A2C-8BAC-007B567F82DB}" type="presOf" srcId="{4094C466-D924-4FB5-B90E-7D7315509B54}" destId="{198E78D2-0B7B-490F-AADB-1D007AAF9C5C}" srcOrd="0" destOrd="0" presId="urn:microsoft.com/office/officeart/2005/8/layout/vList3"/>
    <dgm:cxn modelId="{8B763781-D80C-4910-B95D-03F5D4012D47}" type="presOf" srcId="{8F0EEDE7-2921-4999-A5B7-E9EC3B5435CC}" destId="{329A5207-9F3F-445E-BD5A-37903562FBDC}" srcOrd="0" destOrd="0" presId="urn:microsoft.com/office/officeart/2005/8/layout/vList3"/>
    <dgm:cxn modelId="{4ABC5E85-3401-4134-A2D7-C20779FFD7A6}" srcId="{4094C466-D924-4FB5-B90E-7D7315509B54}" destId="{DE2EA796-6D89-4F47-8099-90D0F95D1531}" srcOrd="0" destOrd="0" parTransId="{AC36719B-EF96-445C-8304-BE3D85164F6C}" sibTransId="{5DC7AD5B-207A-4B2C-BFBD-DE3968258A91}"/>
    <dgm:cxn modelId="{3AAB66ED-6061-4325-AA5B-11150D8B6D59}" type="presParOf" srcId="{198E78D2-0B7B-490F-AADB-1D007AAF9C5C}" destId="{53F54BDB-338D-431B-A97D-F7DC1D9B853A}" srcOrd="0" destOrd="0" presId="urn:microsoft.com/office/officeart/2005/8/layout/vList3"/>
    <dgm:cxn modelId="{E11B0DF9-BF5E-412F-B1A5-CD8263F255C7}" type="presParOf" srcId="{53F54BDB-338D-431B-A97D-F7DC1D9B853A}" destId="{CA3E8892-4E50-4B65-98E3-D1044BF7D925}" srcOrd="0" destOrd="0" presId="urn:microsoft.com/office/officeart/2005/8/layout/vList3"/>
    <dgm:cxn modelId="{24DA09A4-9A0A-4138-A2B4-5D1470A5561D}" type="presParOf" srcId="{53F54BDB-338D-431B-A97D-F7DC1D9B853A}" destId="{62FE23A6-63A9-4435-827C-18F5549350F3}" srcOrd="1" destOrd="0" presId="urn:microsoft.com/office/officeart/2005/8/layout/vList3"/>
    <dgm:cxn modelId="{78FFA2E5-A6D3-4130-9136-61411FCDC02B}" type="presParOf" srcId="{198E78D2-0B7B-490F-AADB-1D007AAF9C5C}" destId="{B28D2B6F-1811-4EE0-9421-495947B59C93}" srcOrd="1" destOrd="0" presId="urn:microsoft.com/office/officeart/2005/8/layout/vList3"/>
    <dgm:cxn modelId="{C4AB5E10-54B0-4A78-A783-DEFD220A9419}" type="presParOf" srcId="{198E78D2-0B7B-490F-AADB-1D007AAF9C5C}" destId="{AA07D373-BEF4-4E3E-AACE-A8800E67337A}" srcOrd="2" destOrd="0" presId="urn:microsoft.com/office/officeart/2005/8/layout/vList3"/>
    <dgm:cxn modelId="{3E2952A9-36B9-483B-B7A9-F3D9233821A5}" type="presParOf" srcId="{AA07D373-BEF4-4E3E-AACE-A8800E67337A}" destId="{79744E4A-1ADB-4BEA-8773-2BB14D19B5F7}" srcOrd="0" destOrd="0" presId="urn:microsoft.com/office/officeart/2005/8/layout/vList3"/>
    <dgm:cxn modelId="{5E49BD4A-A196-46A7-BF93-0E4F859C41A4}" type="presParOf" srcId="{AA07D373-BEF4-4E3E-AACE-A8800E67337A}" destId="{D68947A3-5836-42A8-8BDE-E8FB2ACB08A5}" srcOrd="1" destOrd="0" presId="urn:microsoft.com/office/officeart/2005/8/layout/vList3"/>
    <dgm:cxn modelId="{27FB3297-A215-4282-90AC-CB225A01AB1D}" type="presParOf" srcId="{198E78D2-0B7B-490F-AADB-1D007AAF9C5C}" destId="{78F96137-7185-4ABF-A76E-5DF1E328CFAC}" srcOrd="3" destOrd="0" presId="urn:microsoft.com/office/officeart/2005/8/layout/vList3"/>
    <dgm:cxn modelId="{6DB8681C-EBA9-4B50-8559-1309C0486726}" type="presParOf" srcId="{198E78D2-0B7B-490F-AADB-1D007AAF9C5C}" destId="{F79D544E-7239-48D5-9141-45CFB2584899}" srcOrd="4" destOrd="0" presId="urn:microsoft.com/office/officeart/2005/8/layout/vList3"/>
    <dgm:cxn modelId="{AFBCB4C7-89AF-4302-9653-A951544F4629}" type="presParOf" srcId="{F79D544E-7239-48D5-9141-45CFB2584899}" destId="{2EEA31F9-4FC0-463E-8050-6998BD36AD0D}" srcOrd="0" destOrd="0" presId="urn:microsoft.com/office/officeart/2005/8/layout/vList3"/>
    <dgm:cxn modelId="{FE6B69A9-93A8-42AE-8D15-FE2A5CEAEFBB}" type="presParOf" srcId="{F79D544E-7239-48D5-9141-45CFB2584899}" destId="{329A5207-9F3F-445E-BD5A-37903562FBD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94C466-D924-4FB5-B90E-7D7315509B54}" type="doc">
      <dgm:prSet loTypeId="urn:microsoft.com/office/officeart/2005/8/layout/vList3" loCatId="list" qsTypeId="urn:microsoft.com/office/officeart/2005/8/quickstyle/simple2" qsCatId="simple" csTypeId="urn:microsoft.com/office/officeart/2005/8/colors/accent1_2" csCatId="accent1" phldr="1"/>
      <dgm:spPr/>
      <dgm:t>
        <a:bodyPr/>
        <a:lstStyle/>
        <a:p>
          <a:endParaRPr lang="de-AT"/>
        </a:p>
      </dgm:t>
    </dgm:pt>
    <dgm:pt modelId="{DE2EA796-6D89-4F47-8099-90D0F95D1531}">
      <dgm:prSet phldrT="[Text]" custT="1"/>
      <dgm:spPr>
        <a:solidFill>
          <a:schemeClr val="accent1">
            <a:lumMod val="20000"/>
            <a:lumOff val="80000"/>
          </a:schemeClr>
        </a:solidFill>
        <a:ln>
          <a:solidFill>
            <a:schemeClr val="bg1"/>
          </a:solidFill>
        </a:ln>
      </dgm:spPr>
      <dgm:t>
        <a:bodyPr/>
        <a:lstStyle/>
        <a:p>
          <a:r>
            <a:rPr lang="de-AT" sz="2000" dirty="0">
              <a:solidFill>
                <a:srgbClr val="0A6169"/>
              </a:solidFill>
              <a:latin typeface="Mangal Pro" panose="00000500000000000000" pitchFamily="2" charset="0"/>
              <a:cs typeface="Mangal Pro" panose="00000500000000000000" pitchFamily="2" charset="0"/>
            </a:rPr>
            <a:t>Klimawandel und Erderwärmung</a:t>
          </a:r>
        </a:p>
      </dgm:t>
    </dgm:pt>
    <dgm:pt modelId="{AC36719B-EF96-445C-8304-BE3D85164F6C}" type="parTrans" cxnId="{4ABC5E85-3401-4134-A2D7-C20779FFD7A6}">
      <dgm:prSet/>
      <dgm:spPr/>
      <dgm:t>
        <a:bodyPr/>
        <a:lstStyle/>
        <a:p>
          <a:endParaRPr lang="de-AT"/>
        </a:p>
      </dgm:t>
    </dgm:pt>
    <dgm:pt modelId="{5DC7AD5B-207A-4B2C-BFBD-DE3968258A91}" type="sibTrans" cxnId="{4ABC5E85-3401-4134-A2D7-C20779FFD7A6}">
      <dgm:prSet/>
      <dgm:spPr/>
      <dgm:t>
        <a:bodyPr/>
        <a:lstStyle/>
        <a:p>
          <a:endParaRPr lang="de-AT"/>
        </a:p>
      </dgm:t>
    </dgm:pt>
    <dgm:pt modelId="{CF11DA5D-D131-441E-8D23-A04D96831F4C}">
      <dgm:prSet phldrT="[Text]" custT="1"/>
      <dgm:spPr>
        <a:solidFill>
          <a:schemeClr val="accent1"/>
        </a:solidFill>
        <a:ln>
          <a:solidFill>
            <a:schemeClr val="accent1">
              <a:lumMod val="50000"/>
            </a:schemeClr>
          </a:solidFill>
        </a:ln>
      </dgm:spPr>
      <dgm:t>
        <a:bodyPr/>
        <a:lstStyle/>
        <a:p>
          <a:r>
            <a:rPr lang="de-AT" sz="2000" dirty="0">
              <a:solidFill>
                <a:srgbClr val="0A6169"/>
              </a:solidFill>
              <a:latin typeface="Mangal Pro" panose="00000500000000000000" pitchFamily="2" charset="0"/>
              <a:cs typeface="Mangal Pro" panose="00000500000000000000" pitchFamily="2" charset="0"/>
            </a:rPr>
            <a:t>Grüne Logistik</a:t>
          </a:r>
        </a:p>
      </dgm:t>
    </dgm:pt>
    <dgm:pt modelId="{D1845607-B05D-4F5A-8845-60292A149D65}" type="parTrans" cxnId="{391F9302-7CD6-4D09-935C-52C0A34DEA67}">
      <dgm:prSet/>
      <dgm:spPr/>
      <dgm:t>
        <a:bodyPr/>
        <a:lstStyle/>
        <a:p>
          <a:endParaRPr lang="de-AT"/>
        </a:p>
      </dgm:t>
    </dgm:pt>
    <dgm:pt modelId="{E2EB35A0-2A32-4D9B-875A-6D1A80034927}" type="sibTrans" cxnId="{391F9302-7CD6-4D09-935C-52C0A34DEA67}">
      <dgm:prSet/>
      <dgm:spPr/>
      <dgm:t>
        <a:bodyPr/>
        <a:lstStyle/>
        <a:p>
          <a:endParaRPr lang="de-AT"/>
        </a:p>
      </dgm:t>
    </dgm:pt>
    <dgm:pt modelId="{8F0EEDE7-2921-4999-A5B7-E9EC3B5435CC}">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Nachhaltige Technologien</a:t>
          </a:r>
        </a:p>
      </dgm:t>
    </dgm:pt>
    <dgm:pt modelId="{3CCB655F-6663-4596-A3B8-27D26A05A5CA}" type="parTrans" cxnId="{B8E31613-708F-4712-AF5C-BBA774D68D1E}">
      <dgm:prSet/>
      <dgm:spPr/>
      <dgm:t>
        <a:bodyPr/>
        <a:lstStyle/>
        <a:p>
          <a:endParaRPr lang="de-AT"/>
        </a:p>
      </dgm:t>
    </dgm:pt>
    <dgm:pt modelId="{3122BC99-0B04-4AAB-888D-65C8867469E3}" type="sibTrans" cxnId="{B8E31613-708F-4712-AF5C-BBA774D68D1E}">
      <dgm:prSet/>
      <dgm:spPr/>
      <dgm:t>
        <a:bodyPr/>
        <a:lstStyle/>
        <a:p>
          <a:endParaRPr lang="de-AT"/>
        </a:p>
      </dgm:t>
    </dgm:pt>
    <dgm:pt modelId="{198E78D2-0B7B-490F-AADB-1D007AAF9C5C}" type="pres">
      <dgm:prSet presAssocID="{4094C466-D924-4FB5-B90E-7D7315509B54}" presName="linearFlow" presStyleCnt="0">
        <dgm:presLayoutVars>
          <dgm:dir/>
          <dgm:resizeHandles val="exact"/>
        </dgm:presLayoutVars>
      </dgm:prSet>
      <dgm:spPr/>
    </dgm:pt>
    <dgm:pt modelId="{53F54BDB-338D-431B-A97D-F7DC1D9B853A}" type="pres">
      <dgm:prSet presAssocID="{DE2EA796-6D89-4F47-8099-90D0F95D1531}" presName="composite" presStyleCnt="0"/>
      <dgm:spPr/>
    </dgm:pt>
    <dgm:pt modelId="{CA3E8892-4E50-4B65-98E3-D1044BF7D925}" type="pres">
      <dgm:prSet presAssocID="{DE2EA796-6D89-4F47-8099-90D0F95D1531}" presName="imgShp" presStyleLbl="fgImgPlace1" presStyleIdx="0" presStyleCnt="3"/>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a:solidFill>
            <a:schemeClr val="bg1"/>
          </a:solidFill>
        </a:ln>
      </dgm:spPr>
    </dgm:pt>
    <dgm:pt modelId="{62FE23A6-63A9-4435-827C-18F5549350F3}" type="pres">
      <dgm:prSet presAssocID="{DE2EA796-6D89-4F47-8099-90D0F95D1531}" presName="txShp" presStyleLbl="node1" presStyleIdx="0" presStyleCnt="3">
        <dgm:presLayoutVars>
          <dgm:bulletEnabled val="1"/>
        </dgm:presLayoutVars>
      </dgm:prSet>
      <dgm:spPr/>
    </dgm:pt>
    <dgm:pt modelId="{B28D2B6F-1811-4EE0-9421-495947B59C93}" type="pres">
      <dgm:prSet presAssocID="{5DC7AD5B-207A-4B2C-BFBD-DE3968258A91}" presName="spacing" presStyleCnt="0"/>
      <dgm:spPr/>
    </dgm:pt>
    <dgm:pt modelId="{AA07D373-BEF4-4E3E-AACE-A8800E67337A}" type="pres">
      <dgm:prSet presAssocID="{CF11DA5D-D131-441E-8D23-A04D96831F4C}" presName="composite" presStyleCnt="0"/>
      <dgm:spPr/>
    </dgm:pt>
    <dgm:pt modelId="{79744E4A-1ADB-4BEA-8773-2BB14D19B5F7}" type="pres">
      <dgm:prSet presAssocID="{CF11DA5D-D131-441E-8D23-A04D96831F4C}" presName="imgShp" presStyleLbl="fgImgPlace1" presStyleIdx="1" presStyleCnt="3"/>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a:solidFill>
            <a:schemeClr val="accent1">
              <a:lumMod val="50000"/>
            </a:schemeClr>
          </a:solidFill>
        </a:ln>
      </dgm:spPr>
    </dgm:pt>
    <dgm:pt modelId="{D68947A3-5836-42A8-8BDE-E8FB2ACB08A5}" type="pres">
      <dgm:prSet presAssocID="{CF11DA5D-D131-441E-8D23-A04D96831F4C}" presName="txShp" presStyleLbl="node1" presStyleIdx="1" presStyleCnt="3">
        <dgm:presLayoutVars>
          <dgm:bulletEnabled val="1"/>
        </dgm:presLayoutVars>
      </dgm:prSet>
      <dgm:spPr/>
    </dgm:pt>
    <dgm:pt modelId="{78F96137-7185-4ABF-A76E-5DF1E328CFAC}" type="pres">
      <dgm:prSet presAssocID="{E2EB35A0-2A32-4D9B-875A-6D1A80034927}" presName="spacing" presStyleCnt="0"/>
      <dgm:spPr/>
    </dgm:pt>
    <dgm:pt modelId="{F79D544E-7239-48D5-9141-45CFB2584899}" type="pres">
      <dgm:prSet presAssocID="{8F0EEDE7-2921-4999-A5B7-E9EC3B5435CC}" presName="composite" presStyleCnt="0"/>
      <dgm:spPr/>
    </dgm:pt>
    <dgm:pt modelId="{2EEA31F9-4FC0-463E-8050-6998BD36AD0D}" type="pres">
      <dgm:prSet presAssocID="{8F0EEDE7-2921-4999-A5B7-E9EC3B5435CC}" presName="imgShp" presStyleLbl="fgImgPlace1" presStyleIdx="2"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329A5207-9F3F-445E-BD5A-37903562FBDC}" type="pres">
      <dgm:prSet presAssocID="{8F0EEDE7-2921-4999-A5B7-E9EC3B5435CC}" presName="txShp" presStyleLbl="node1" presStyleIdx="2" presStyleCnt="3">
        <dgm:presLayoutVars>
          <dgm:bulletEnabled val="1"/>
        </dgm:presLayoutVars>
      </dgm:prSet>
      <dgm:spPr/>
    </dgm:pt>
  </dgm:ptLst>
  <dgm:cxnLst>
    <dgm:cxn modelId="{391F9302-7CD6-4D09-935C-52C0A34DEA67}" srcId="{4094C466-D924-4FB5-B90E-7D7315509B54}" destId="{CF11DA5D-D131-441E-8D23-A04D96831F4C}" srcOrd="1" destOrd="0" parTransId="{D1845607-B05D-4F5A-8845-60292A149D65}" sibTransId="{E2EB35A0-2A32-4D9B-875A-6D1A80034927}"/>
    <dgm:cxn modelId="{E3035512-EE8B-43D5-AFB4-2C66F304EB4F}" type="presOf" srcId="{DE2EA796-6D89-4F47-8099-90D0F95D1531}" destId="{62FE23A6-63A9-4435-827C-18F5549350F3}" srcOrd="0" destOrd="0" presId="urn:microsoft.com/office/officeart/2005/8/layout/vList3"/>
    <dgm:cxn modelId="{B8E31613-708F-4712-AF5C-BBA774D68D1E}" srcId="{4094C466-D924-4FB5-B90E-7D7315509B54}" destId="{8F0EEDE7-2921-4999-A5B7-E9EC3B5435CC}" srcOrd="2" destOrd="0" parTransId="{3CCB655F-6663-4596-A3B8-27D26A05A5CA}" sibTransId="{3122BC99-0B04-4AAB-888D-65C8867469E3}"/>
    <dgm:cxn modelId="{6379E826-EC1B-45BB-AD16-8F9341C4702D}" type="presOf" srcId="{CF11DA5D-D131-441E-8D23-A04D96831F4C}" destId="{D68947A3-5836-42A8-8BDE-E8FB2ACB08A5}" srcOrd="0" destOrd="0" presId="urn:microsoft.com/office/officeart/2005/8/layout/vList3"/>
    <dgm:cxn modelId="{25BFA743-6FDB-4A2C-8BAC-007B567F82DB}" type="presOf" srcId="{4094C466-D924-4FB5-B90E-7D7315509B54}" destId="{198E78D2-0B7B-490F-AADB-1D007AAF9C5C}" srcOrd="0" destOrd="0" presId="urn:microsoft.com/office/officeart/2005/8/layout/vList3"/>
    <dgm:cxn modelId="{8B763781-D80C-4910-B95D-03F5D4012D47}" type="presOf" srcId="{8F0EEDE7-2921-4999-A5B7-E9EC3B5435CC}" destId="{329A5207-9F3F-445E-BD5A-37903562FBDC}" srcOrd="0" destOrd="0" presId="urn:microsoft.com/office/officeart/2005/8/layout/vList3"/>
    <dgm:cxn modelId="{4ABC5E85-3401-4134-A2D7-C20779FFD7A6}" srcId="{4094C466-D924-4FB5-B90E-7D7315509B54}" destId="{DE2EA796-6D89-4F47-8099-90D0F95D1531}" srcOrd="0" destOrd="0" parTransId="{AC36719B-EF96-445C-8304-BE3D85164F6C}" sibTransId="{5DC7AD5B-207A-4B2C-BFBD-DE3968258A91}"/>
    <dgm:cxn modelId="{3AAB66ED-6061-4325-AA5B-11150D8B6D59}" type="presParOf" srcId="{198E78D2-0B7B-490F-AADB-1D007AAF9C5C}" destId="{53F54BDB-338D-431B-A97D-F7DC1D9B853A}" srcOrd="0" destOrd="0" presId="urn:microsoft.com/office/officeart/2005/8/layout/vList3"/>
    <dgm:cxn modelId="{E11B0DF9-BF5E-412F-B1A5-CD8263F255C7}" type="presParOf" srcId="{53F54BDB-338D-431B-A97D-F7DC1D9B853A}" destId="{CA3E8892-4E50-4B65-98E3-D1044BF7D925}" srcOrd="0" destOrd="0" presId="urn:microsoft.com/office/officeart/2005/8/layout/vList3"/>
    <dgm:cxn modelId="{24DA09A4-9A0A-4138-A2B4-5D1470A5561D}" type="presParOf" srcId="{53F54BDB-338D-431B-A97D-F7DC1D9B853A}" destId="{62FE23A6-63A9-4435-827C-18F5549350F3}" srcOrd="1" destOrd="0" presId="urn:microsoft.com/office/officeart/2005/8/layout/vList3"/>
    <dgm:cxn modelId="{78FFA2E5-A6D3-4130-9136-61411FCDC02B}" type="presParOf" srcId="{198E78D2-0B7B-490F-AADB-1D007AAF9C5C}" destId="{B28D2B6F-1811-4EE0-9421-495947B59C93}" srcOrd="1" destOrd="0" presId="urn:microsoft.com/office/officeart/2005/8/layout/vList3"/>
    <dgm:cxn modelId="{C4AB5E10-54B0-4A78-A783-DEFD220A9419}" type="presParOf" srcId="{198E78D2-0B7B-490F-AADB-1D007AAF9C5C}" destId="{AA07D373-BEF4-4E3E-AACE-A8800E67337A}" srcOrd="2" destOrd="0" presId="urn:microsoft.com/office/officeart/2005/8/layout/vList3"/>
    <dgm:cxn modelId="{3E2952A9-36B9-483B-B7A9-F3D9233821A5}" type="presParOf" srcId="{AA07D373-BEF4-4E3E-AACE-A8800E67337A}" destId="{79744E4A-1ADB-4BEA-8773-2BB14D19B5F7}" srcOrd="0" destOrd="0" presId="urn:microsoft.com/office/officeart/2005/8/layout/vList3"/>
    <dgm:cxn modelId="{5E49BD4A-A196-46A7-BF93-0E4F859C41A4}" type="presParOf" srcId="{AA07D373-BEF4-4E3E-AACE-A8800E67337A}" destId="{D68947A3-5836-42A8-8BDE-E8FB2ACB08A5}" srcOrd="1" destOrd="0" presId="urn:microsoft.com/office/officeart/2005/8/layout/vList3"/>
    <dgm:cxn modelId="{27FB3297-A215-4282-90AC-CB225A01AB1D}" type="presParOf" srcId="{198E78D2-0B7B-490F-AADB-1D007AAF9C5C}" destId="{78F96137-7185-4ABF-A76E-5DF1E328CFAC}" srcOrd="3" destOrd="0" presId="urn:microsoft.com/office/officeart/2005/8/layout/vList3"/>
    <dgm:cxn modelId="{6DB8681C-EBA9-4B50-8559-1309C0486726}" type="presParOf" srcId="{198E78D2-0B7B-490F-AADB-1D007AAF9C5C}" destId="{F79D544E-7239-48D5-9141-45CFB2584899}" srcOrd="4" destOrd="0" presId="urn:microsoft.com/office/officeart/2005/8/layout/vList3"/>
    <dgm:cxn modelId="{AFBCB4C7-89AF-4302-9653-A951544F4629}" type="presParOf" srcId="{F79D544E-7239-48D5-9141-45CFB2584899}" destId="{2EEA31F9-4FC0-463E-8050-6998BD36AD0D}" srcOrd="0" destOrd="0" presId="urn:microsoft.com/office/officeart/2005/8/layout/vList3"/>
    <dgm:cxn modelId="{FE6B69A9-93A8-42AE-8D15-FE2A5CEAEFBB}" type="presParOf" srcId="{F79D544E-7239-48D5-9141-45CFB2584899}" destId="{329A5207-9F3F-445E-BD5A-37903562FBD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C1BDEB-A319-4134-AB7E-C36723319480}" type="doc">
      <dgm:prSet loTypeId="urn:microsoft.com/office/officeart/2005/8/layout/radial6" loCatId="cycle" qsTypeId="urn:microsoft.com/office/officeart/2005/8/quickstyle/simple2" qsCatId="simple" csTypeId="urn:microsoft.com/office/officeart/2005/8/colors/accent1_1" csCatId="accent1" phldr="1"/>
      <dgm:spPr/>
      <dgm:t>
        <a:bodyPr/>
        <a:lstStyle/>
        <a:p>
          <a:endParaRPr lang="en-US"/>
        </a:p>
      </dgm:t>
    </dgm:pt>
    <dgm:pt modelId="{27FD9526-A7D7-4850-A68F-E752CEA0FC17}">
      <dgm:prSet phldrT="[Text]"/>
      <dgm:spPr/>
      <dgm:t>
        <a:bodyPr/>
        <a:lstStyle/>
        <a:p>
          <a:r>
            <a:rPr lang="de-AT" noProof="0">
              <a:latin typeface="Corbel" panose="020B0503020204020204" pitchFamily="34" charset="0"/>
            </a:rPr>
            <a:t>Grüne Logistik</a:t>
          </a:r>
          <a:endParaRPr lang="en-US" noProof="0">
            <a:latin typeface="Corbel" panose="020B0503020204020204" pitchFamily="34" charset="0"/>
          </a:endParaRPr>
        </a:p>
      </dgm:t>
    </dgm:pt>
    <dgm:pt modelId="{E80EAB9C-0E56-49E6-ACD9-D717707D6353}" type="parTrans" cxnId="{98BFF429-F4D0-4236-B6DD-4AED55FC43D5}">
      <dgm:prSet/>
      <dgm:spPr/>
      <dgm:t>
        <a:bodyPr/>
        <a:lstStyle/>
        <a:p>
          <a:endParaRPr lang="en-US"/>
        </a:p>
      </dgm:t>
    </dgm:pt>
    <dgm:pt modelId="{69BE76D6-3D63-4342-9A16-CAD3812DDF93}" type="sibTrans" cxnId="{98BFF429-F4D0-4236-B6DD-4AED55FC43D5}">
      <dgm:prSet/>
      <dgm:spPr/>
      <dgm:t>
        <a:bodyPr/>
        <a:lstStyle/>
        <a:p>
          <a:endParaRPr lang="en-US"/>
        </a:p>
      </dgm:t>
    </dgm:pt>
    <dgm:pt modelId="{89678FA0-C91F-4D02-8A4B-02896D9A1711}">
      <dgm:prSet phldrT="[Text]"/>
      <dgm:spPr/>
      <dgm:t>
        <a:bodyPr/>
        <a:lstStyle/>
        <a:p>
          <a:r>
            <a:rPr lang="de-DE" noProof="0">
              <a:latin typeface="Corbel" panose="020B0503020204020204" pitchFamily="34" charset="0"/>
            </a:rPr>
            <a:t>ökonomisch</a:t>
          </a:r>
        </a:p>
      </dgm:t>
    </dgm:pt>
    <dgm:pt modelId="{0428B6A3-8BF8-4493-871F-D5EE26D35C06}" type="parTrans" cxnId="{1C381C14-4EBF-4AF7-8927-11C14BB03C85}">
      <dgm:prSet/>
      <dgm:spPr/>
      <dgm:t>
        <a:bodyPr/>
        <a:lstStyle/>
        <a:p>
          <a:endParaRPr lang="en-US"/>
        </a:p>
      </dgm:t>
    </dgm:pt>
    <dgm:pt modelId="{7E21E039-D1EF-40D1-A5DC-06FEECA98011}" type="sibTrans" cxnId="{1C381C14-4EBF-4AF7-8927-11C14BB03C85}">
      <dgm:prSet/>
      <dgm:spPr/>
      <dgm:t>
        <a:bodyPr/>
        <a:lstStyle/>
        <a:p>
          <a:endParaRPr lang="en-US"/>
        </a:p>
      </dgm:t>
    </dgm:pt>
    <dgm:pt modelId="{F3C398E5-6FF4-4B3C-A55D-4F36B27A562C}">
      <dgm:prSet phldrT="[Text]"/>
      <dgm:spPr/>
      <dgm:t>
        <a:bodyPr/>
        <a:lstStyle/>
        <a:p>
          <a:r>
            <a:rPr lang="de-DE" noProof="0">
              <a:latin typeface="Corbel" panose="020B0503020204020204" pitchFamily="34" charset="0"/>
            </a:rPr>
            <a:t>ökologisch</a:t>
          </a:r>
        </a:p>
      </dgm:t>
    </dgm:pt>
    <dgm:pt modelId="{4B4A8E74-5E7D-4EFA-8B93-A8643AEAC202}" type="parTrans" cxnId="{E559FA87-CC97-4842-81CB-41BA938D038D}">
      <dgm:prSet/>
      <dgm:spPr/>
      <dgm:t>
        <a:bodyPr/>
        <a:lstStyle/>
        <a:p>
          <a:endParaRPr lang="en-US"/>
        </a:p>
      </dgm:t>
    </dgm:pt>
    <dgm:pt modelId="{E4A5D400-188C-402B-AAEF-785AAE7A739E}" type="sibTrans" cxnId="{E559FA87-CC97-4842-81CB-41BA938D038D}">
      <dgm:prSet/>
      <dgm:spPr/>
      <dgm:t>
        <a:bodyPr/>
        <a:lstStyle/>
        <a:p>
          <a:endParaRPr lang="en-US"/>
        </a:p>
      </dgm:t>
    </dgm:pt>
    <dgm:pt modelId="{B415C00F-E08C-49B8-8F17-5294B2E55417}">
      <dgm:prSet phldrT="[Text]"/>
      <dgm:spPr/>
      <dgm:t>
        <a:bodyPr/>
        <a:lstStyle/>
        <a:p>
          <a:r>
            <a:rPr lang="de-DE" noProof="0">
              <a:latin typeface="Corbel" panose="020B0503020204020204" pitchFamily="34" charset="0"/>
            </a:rPr>
            <a:t>sozial</a:t>
          </a:r>
        </a:p>
      </dgm:t>
    </dgm:pt>
    <dgm:pt modelId="{27D6A5F7-763D-4706-86C2-DFEB51426898}" type="parTrans" cxnId="{CEB8FE06-21C4-43AB-8C3F-5C12AAA53577}">
      <dgm:prSet/>
      <dgm:spPr/>
      <dgm:t>
        <a:bodyPr/>
        <a:lstStyle/>
        <a:p>
          <a:endParaRPr lang="en-US"/>
        </a:p>
      </dgm:t>
    </dgm:pt>
    <dgm:pt modelId="{6C6B5E18-A48E-417B-888F-E0F082C63D75}" type="sibTrans" cxnId="{CEB8FE06-21C4-43AB-8C3F-5C12AAA53577}">
      <dgm:prSet/>
      <dgm:spPr/>
      <dgm:t>
        <a:bodyPr/>
        <a:lstStyle/>
        <a:p>
          <a:endParaRPr lang="en-US"/>
        </a:p>
      </dgm:t>
    </dgm:pt>
    <dgm:pt modelId="{338BDF43-FE19-44AF-99E1-9EB3DC56D683}">
      <dgm:prSet phldrT="[Text]"/>
      <dgm:spPr/>
      <dgm:t>
        <a:bodyPr/>
        <a:lstStyle/>
        <a:p>
          <a:endParaRPr lang="de-DE"/>
        </a:p>
      </dgm:t>
    </dgm:pt>
    <dgm:pt modelId="{3285237B-04EB-4378-A082-B6F733E984DC}" type="parTrans" cxnId="{42ADC93C-EFB7-485A-BEB8-D960F849AC8A}">
      <dgm:prSet/>
      <dgm:spPr/>
      <dgm:t>
        <a:bodyPr/>
        <a:lstStyle/>
        <a:p>
          <a:endParaRPr lang="en-US"/>
        </a:p>
      </dgm:t>
    </dgm:pt>
    <dgm:pt modelId="{1AB7DBD8-F0D8-4F39-8CDC-2A4F3FB14015}" type="sibTrans" cxnId="{42ADC93C-EFB7-485A-BEB8-D960F849AC8A}">
      <dgm:prSet/>
      <dgm:spPr/>
      <dgm:t>
        <a:bodyPr/>
        <a:lstStyle/>
        <a:p>
          <a:endParaRPr lang="en-US"/>
        </a:p>
      </dgm:t>
    </dgm:pt>
    <dgm:pt modelId="{A6A7B0E1-D9A8-4902-A79D-8E527FA439EB}" type="pres">
      <dgm:prSet presAssocID="{23C1BDEB-A319-4134-AB7E-C36723319480}" presName="Name0" presStyleCnt="0">
        <dgm:presLayoutVars>
          <dgm:chMax val="1"/>
          <dgm:dir/>
          <dgm:animLvl val="ctr"/>
          <dgm:resizeHandles val="exact"/>
        </dgm:presLayoutVars>
      </dgm:prSet>
      <dgm:spPr/>
    </dgm:pt>
    <dgm:pt modelId="{86CBC136-3B15-4498-8873-13D013288D95}" type="pres">
      <dgm:prSet presAssocID="{27FD9526-A7D7-4850-A68F-E752CEA0FC17}" presName="centerShape" presStyleLbl="node0" presStyleIdx="0" presStyleCnt="1" custScaleX="151155" custScaleY="150992"/>
      <dgm:spPr/>
    </dgm:pt>
    <dgm:pt modelId="{6708B58E-CDA7-4CC3-8620-9FC845230D40}" type="pres">
      <dgm:prSet presAssocID="{89678FA0-C91F-4D02-8A4B-02896D9A1711}" presName="node" presStyleLbl="node1" presStyleIdx="0" presStyleCnt="3" custScaleX="146703" custScaleY="134190">
        <dgm:presLayoutVars>
          <dgm:bulletEnabled val="1"/>
        </dgm:presLayoutVars>
      </dgm:prSet>
      <dgm:spPr/>
    </dgm:pt>
    <dgm:pt modelId="{57AF851F-14FB-4B83-B109-3E12500493D2}" type="pres">
      <dgm:prSet presAssocID="{89678FA0-C91F-4D02-8A4B-02896D9A1711}" presName="dummy" presStyleCnt="0"/>
      <dgm:spPr/>
    </dgm:pt>
    <dgm:pt modelId="{7BD19704-07BC-439A-9995-CE79F7B5E3B4}" type="pres">
      <dgm:prSet presAssocID="{7E21E039-D1EF-40D1-A5DC-06FEECA98011}" presName="sibTrans" presStyleLbl="sibTrans2D1" presStyleIdx="0" presStyleCnt="3"/>
      <dgm:spPr/>
    </dgm:pt>
    <dgm:pt modelId="{71652D85-593F-4AB9-8988-2F1F840B4FB3}" type="pres">
      <dgm:prSet presAssocID="{F3C398E5-6FF4-4B3C-A55D-4F36B27A562C}" presName="node" presStyleLbl="node1" presStyleIdx="1" presStyleCnt="3" custScaleX="146703" custScaleY="134190">
        <dgm:presLayoutVars>
          <dgm:bulletEnabled val="1"/>
        </dgm:presLayoutVars>
      </dgm:prSet>
      <dgm:spPr/>
    </dgm:pt>
    <dgm:pt modelId="{5864EC9C-7D46-423B-8C9A-910D2489C08E}" type="pres">
      <dgm:prSet presAssocID="{F3C398E5-6FF4-4B3C-A55D-4F36B27A562C}" presName="dummy" presStyleCnt="0"/>
      <dgm:spPr/>
    </dgm:pt>
    <dgm:pt modelId="{28EFE443-7143-4AAD-ABEC-201551FBAA11}" type="pres">
      <dgm:prSet presAssocID="{E4A5D400-188C-402B-AAEF-785AAE7A739E}" presName="sibTrans" presStyleLbl="sibTrans2D1" presStyleIdx="1" presStyleCnt="3"/>
      <dgm:spPr/>
    </dgm:pt>
    <dgm:pt modelId="{208ABFAC-2E4C-45E5-885D-03A2DF98BCDA}" type="pres">
      <dgm:prSet presAssocID="{B415C00F-E08C-49B8-8F17-5294B2E55417}" presName="node" presStyleLbl="node1" presStyleIdx="2" presStyleCnt="3" custScaleX="146703" custScaleY="134190">
        <dgm:presLayoutVars>
          <dgm:bulletEnabled val="1"/>
        </dgm:presLayoutVars>
      </dgm:prSet>
      <dgm:spPr/>
    </dgm:pt>
    <dgm:pt modelId="{A304E40A-702A-43C9-B2DA-12E0F31E678C}" type="pres">
      <dgm:prSet presAssocID="{B415C00F-E08C-49B8-8F17-5294B2E55417}" presName="dummy" presStyleCnt="0"/>
      <dgm:spPr/>
    </dgm:pt>
    <dgm:pt modelId="{5CA4BF62-B4D2-4B2D-8812-308B3FA8B94C}" type="pres">
      <dgm:prSet presAssocID="{6C6B5E18-A48E-417B-888F-E0F082C63D75}" presName="sibTrans" presStyleLbl="sibTrans2D1" presStyleIdx="2" presStyleCnt="3"/>
      <dgm:spPr/>
    </dgm:pt>
  </dgm:ptLst>
  <dgm:cxnLst>
    <dgm:cxn modelId="{CEB8FE06-21C4-43AB-8C3F-5C12AAA53577}" srcId="{27FD9526-A7D7-4850-A68F-E752CEA0FC17}" destId="{B415C00F-E08C-49B8-8F17-5294B2E55417}" srcOrd="2" destOrd="0" parTransId="{27D6A5F7-763D-4706-86C2-DFEB51426898}" sibTransId="{6C6B5E18-A48E-417B-888F-E0F082C63D75}"/>
    <dgm:cxn modelId="{1C381C14-4EBF-4AF7-8927-11C14BB03C85}" srcId="{27FD9526-A7D7-4850-A68F-E752CEA0FC17}" destId="{89678FA0-C91F-4D02-8A4B-02896D9A1711}" srcOrd="0" destOrd="0" parTransId="{0428B6A3-8BF8-4493-871F-D5EE26D35C06}" sibTransId="{7E21E039-D1EF-40D1-A5DC-06FEECA98011}"/>
    <dgm:cxn modelId="{82CFF018-6D9F-4F89-99F1-93611B79FA99}" type="presOf" srcId="{B415C00F-E08C-49B8-8F17-5294B2E55417}" destId="{208ABFAC-2E4C-45E5-885D-03A2DF98BCDA}" srcOrd="0" destOrd="0" presId="urn:microsoft.com/office/officeart/2005/8/layout/radial6"/>
    <dgm:cxn modelId="{98BFF429-F4D0-4236-B6DD-4AED55FC43D5}" srcId="{23C1BDEB-A319-4134-AB7E-C36723319480}" destId="{27FD9526-A7D7-4850-A68F-E752CEA0FC17}" srcOrd="0" destOrd="0" parTransId="{E80EAB9C-0E56-49E6-ACD9-D717707D6353}" sibTransId="{69BE76D6-3D63-4342-9A16-CAD3812DDF93}"/>
    <dgm:cxn modelId="{DFB6B42A-C73E-4455-B47D-C8AF7D2E6C4B}" type="presOf" srcId="{7E21E039-D1EF-40D1-A5DC-06FEECA98011}" destId="{7BD19704-07BC-439A-9995-CE79F7B5E3B4}" srcOrd="0" destOrd="0" presId="urn:microsoft.com/office/officeart/2005/8/layout/radial6"/>
    <dgm:cxn modelId="{42ADC93C-EFB7-485A-BEB8-D960F849AC8A}" srcId="{23C1BDEB-A319-4134-AB7E-C36723319480}" destId="{338BDF43-FE19-44AF-99E1-9EB3DC56D683}" srcOrd="1" destOrd="0" parTransId="{3285237B-04EB-4378-A082-B6F733E984DC}" sibTransId="{1AB7DBD8-F0D8-4F39-8CDC-2A4F3FB14015}"/>
    <dgm:cxn modelId="{D7043070-1750-43C4-8743-230D0BD60D7E}" type="presOf" srcId="{27FD9526-A7D7-4850-A68F-E752CEA0FC17}" destId="{86CBC136-3B15-4498-8873-13D013288D95}" srcOrd="0" destOrd="0" presId="urn:microsoft.com/office/officeart/2005/8/layout/radial6"/>
    <dgm:cxn modelId="{A6EA4051-2A74-4617-902A-65CAEF36C81B}" type="presOf" srcId="{23C1BDEB-A319-4134-AB7E-C36723319480}" destId="{A6A7B0E1-D9A8-4902-A79D-8E527FA439EB}" srcOrd="0" destOrd="0" presId="urn:microsoft.com/office/officeart/2005/8/layout/radial6"/>
    <dgm:cxn modelId="{53238E58-CDBC-4FB4-A050-0D9D40F9F94B}" type="presOf" srcId="{89678FA0-C91F-4D02-8A4B-02896D9A1711}" destId="{6708B58E-CDA7-4CC3-8620-9FC845230D40}" srcOrd="0" destOrd="0" presId="urn:microsoft.com/office/officeart/2005/8/layout/radial6"/>
    <dgm:cxn modelId="{E559FA87-CC97-4842-81CB-41BA938D038D}" srcId="{27FD9526-A7D7-4850-A68F-E752CEA0FC17}" destId="{F3C398E5-6FF4-4B3C-A55D-4F36B27A562C}" srcOrd="1" destOrd="0" parTransId="{4B4A8E74-5E7D-4EFA-8B93-A8643AEAC202}" sibTransId="{E4A5D400-188C-402B-AAEF-785AAE7A739E}"/>
    <dgm:cxn modelId="{E22A5590-F11A-45DE-8E24-62095615D402}" type="presOf" srcId="{E4A5D400-188C-402B-AAEF-785AAE7A739E}" destId="{28EFE443-7143-4AAD-ABEC-201551FBAA11}" srcOrd="0" destOrd="0" presId="urn:microsoft.com/office/officeart/2005/8/layout/radial6"/>
    <dgm:cxn modelId="{39319F93-299C-4BF6-9078-C24A513ED284}" type="presOf" srcId="{F3C398E5-6FF4-4B3C-A55D-4F36B27A562C}" destId="{71652D85-593F-4AB9-8988-2F1F840B4FB3}" srcOrd="0" destOrd="0" presId="urn:microsoft.com/office/officeart/2005/8/layout/radial6"/>
    <dgm:cxn modelId="{47F89EE5-E3F7-43E1-B9ED-C436F381AB1F}" type="presOf" srcId="{6C6B5E18-A48E-417B-888F-E0F082C63D75}" destId="{5CA4BF62-B4D2-4B2D-8812-308B3FA8B94C}" srcOrd="0" destOrd="0" presId="urn:microsoft.com/office/officeart/2005/8/layout/radial6"/>
    <dgm:cxn modelId="{B6504F44-C3F1-4855-A47E-235B35B4887A}" type="presParOf" srcId="{A6A7B0E1-D9A8-4902-A79D-8E527FA439EB}" destId="{86CBC136-3B15-4498-8873-13D013288D95}" srcOrd="0" destOrd="0" presId="urn:microsoft.com/office/officeart/2005/8/layout/radial6"/>
    <dgm:cxn modelId="{0D79166E-691C-4E03-B7DC-87FCC5E0F447}" type="presParOf" srcId="{A6A7B0E1-D9A8-4902-A79D-8E527FA439EB}" destId="{6708B58E-CDA7-4CC3-8620-9FC845230D40}" srcOrd="1" destOrd="0" presId="urn:microsoft.com/office/officeart/2005/8/layout/radial6"/>
    <dgm:cxn modelId="{8B11AC4E-CF5B-47FE-81DC-4E37957BCAC3}" type="presParOf" srcId="{A6A7B0E1-D9A8-4902-A79D-8E527FA439EB}" destId="{57AF851F-14FB-4B83-B109-3E12500493D2}" srcOrd="2" destOrd="0" presId="urn:microsoft.com/office/officeart/2005/8/layout/radial6"/>
    <dgm:cxn modelId="{4466F359-A0C0-4944-B5E6-D6E8A61EF771}" type="presParOf" srcId="{A6A7B0E1-D9A8-4902-A79D-8E527FA439EB}" destId="{7BD19704-07BC-439A-9995-CE79F7B5E3B4}" srcOrd="3" destOrd="0" presId="urn:microsoft.com/office/officeart/2005/8/layout/radial6"/>
    <dgm:cxn modelId="{4F122AA6-DB70-43F9-BB30-C75F02449003}" type="presParOf" srcId="{A6A7B0E1-D9A8-4902-A79D-8E527FA439EB}" destId="{71652D85-593F-4AB9-8988-2F1F840B4FB3}" srcOrd="4" destOrd="0" presId="urn:microsoft.com/office/officeart/2005/8/layout/radial6"/>
    <dgm:cxn modelId="{9D715138-9F8D-4C76-8599-9F48638016B4}" type="presParOf" srcId="{A6A7B0E1-D9A8-4902-A79D-8E527FA439EB}" destId="{5864EC9C-7D46-423B-8C9A-910D2489C08E}" srcOrd="5" destOrd="0" presId="urn:microsoft.com/office/officeart/2005/8/layout/radial6"/>
    <dgm:cxn modelId="{A8A1E661-1A14-4ED3-A192-82846BB0040C}" type="presParOf" srcId="{A6A7B0E1-D9A8-4902-A79D-8E527FA439EB}" destId="{28EFE443-7143-4AAD-ABEC-201551FBAA11}" srcOrd="6" destOrd="0" presId="urn:microsoft.com/office/officeart/2005/8/layout/radial6"/>
    <dgm:cxn modelId="{372168C4-37DD-439F-BC35-C90012FEE588}" type="presParOf" srcId="{A6A7B0E1-D9A8-4902-A79D-8E527FA439EB}" destId="{208ABFAC-2E4C-45E5-885D-03A2DF98BCDA}" srcOrd="7" destOrd="0" presId="urn:microsoft.com/office/officeart/2005/8/layout/radial6"/>
    <dgm:cxn modelId="{048AE6DB-D513-4446-976C-E317FEA595D9}" type="presParOf" srcId="{A6A7B0E1-D9A8-4902-A79D-8E527FA439EB}" destId="{A304E40A-702A-43C9-B2DA-12E0F31E678C}" srcOrd="8" destOrd="0" presId="urn:microsoft.com/office/officeart/2005/8/layout/radial6"/>
    <dgm:cxn modelId="{43C16875-0F6C-47B1-A3E7-2C4F3BBA4FEC}" type="presParOf" srcId="{A6A7B0E1-D9A8-4902-A79D-8E527FA439EB}" destId="{5CA4BF62-B4D2-4B2D-8812-308B3FA8B94C}"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4094C466-D924-4FB5-B90E-7D7315509B54}" type="doc">
      <dgm:prSet loTypeId="urn:microsoft.com/office/officeart/2005/8/layout/vList3" loCatId="list" qsTypeId="urn:microsoft.com/office/officeart/2005/8/quickstyle/simple2" qsCatId="simple" csTypeId="urn:microsoft.com/office/officeart/2005/8/colors/accent1_2" csCatId="accent1" phldr="1"/>
      <dgm:spPr/>
      <dgm:t>
        <a:bodyPr/>
        <a:lstStyle/>
        <a:p>
          <a:endParaRPr lang="de-AT"/>
        </a:p>
      </dgm:t>
    </dgm:pt>
    <dgm:pt modelId="{DE2EA796-6D89-4F47-8099-90D0F95D1531}">
      <dgm:prSet phldrT="[Text]" custT="1"/>
      <dgm:spPr>
        <a:solidFill>
          <a:schemeClr val="accent1">
            <a:lumMod val="20000"/>
            <a:lumOff val="80000"/>
          </a:schemeClr>
        </a:solidFill>
        <a:ln>
          <a:solidFill>
            <a:schemeClr val="bg1"/>
          </a:solidFill>
        </a:ln>
      </dgm:spPr>
      <dgm:t>
        <a:bodyPr/>
        <a:lstStyle/>
        <a:p>
          <a:r>
            <a:rPr lang="de-AT" sz="2000" dirty="0">
              <a:solidFill>
                <a:srgbClr val="0A6169"/>
              </a:solidFill>
              <a:latin typeface="Mangal Pro" panose="00000500000000000000" pitchFamily="2" charset="0"/>
              <a:cs typeface="Mangal Pro" panose="00000500000000000000" pitchFamily="2" charset="0"/>
            </a:rPr>
            <a:t>Klimawandel und Erderwärmung</a:t>
          </a:r>
        </a:p>
      </dgm:t>
    </dgm:pt>
    <dgm:pt modelId="{AC36719B-EF96-445C-8304-BE3D85164F6C}" type="parTrans" cxnId="{4ABC5E85-3401-4134-A2D7-C20779FFD7A6}">
      <dgm:prSet/>
      <dgm:spPr/>
      <dgm:t>
        <a:bodyPr/>
        <a:lstStyle/>
        <a:p>
          <a:endParaRPr lang="de-AT"/>
        </a:p>
      </dgm:t>
    </dgm:pt>
    <dgm:pt modelId="{5DC7AD5B-207A-4B2C-BFBD-DE3968258A91}" type="sibTrans" cxnId="{4ABC5E85-3401-4134-A2D7-C20779FFD7A6}">
      <dgm:prSet/>
      <dgm:spPr/>
      <dgm:t>
        <a:bodyPr/>
        <a:lstStyle/>
        <a:p>
          <a:endParaRPr lang="de-AT"/>
        </a:p>
      </dgm:t>
    </dgm:pt>
    <dgm:pt modelId="{CF11DA5D-D131-441E-8D23-A04D96831F4C}">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Grüne Logistik</a:t>
          </a:r>
        </a:p>
      </dgm:t>
    </dgm:pt>
    <dgm:pt modelId="{D1845607-B05D-4F5A-8845-60292A149D65}" type="parTrans" cxnId="{391F9302-7CD6-4D09-935C-52C0A34DEA67}">
      <dgm:prSet/>
      <dgm:spPr/>
      <dgm:t>
        <a:bodyPr/>
        <a:lstStyle/>
        <a:p>
          <a:endParaRPr lang="de-AT"/>
        </a:p>
      </dgm:t>
    </dgm:pt>
    <dgm:pt modelId="{E2EB35A0-2A32-4D9B-875A-6D1A80034927}" type="sibTrans" cxnId="{391F9302-7CD6-4D09-935C-52C0A34DEA67}">
      <dgm:prSet/>
      <dgm:spPr/>
      <dgm:t>
        <a:bodyPr/>
        <a:lstStyle/>
        <a:p>
          <a:endParaRPr lang="de-AT"/>
        </a:p>
      </dgm:t>
    </dgm:pt>
    <dgm:pt modelId="{8F0EEDE7-2921-4999-A5B7-E9EC3B5435CC}">
      <dgm:prSet phldrT="[Text]" custT="1"/>
      <dgm:spPr>
        <a:solidFill>
          <a:schemeClr val="accent1"/>
        </a:solidFill>
        <a:ln>
          <a:solidFill>
            <a:schemeClr val="accent1">
              <a:lumMod val="50000"/>
            </a:schemeClr>
          </a:solidFill>
        </a:ln>
      </dgm:spPr>
      <dgm:t>
        <a:bodyPr/>
        <a:lstStyle/>
        <a:p>
          <a:r>
            <a:rPr lang="de-AT" sz="2000" dirty="0">
              <a:solidFill>
                <a:srgbClr val="0A6169"/>
              </a:solidFill>
              <a:latin typeface="Mangal Pro" panose="00000500000000000000" pitchFamily="2" charset="0"/>
              <a:cs typeface="Mangal Pro" panose="00000500000000000000" pitchFamily="2" charset="0"/>
            </a:rPr>
            <a:t>Nachhaltige Technologien</a:t>
          </a:r>
        </a:p>
      </dgm:t>
    </dgm:pt>
    <dgm:pt modelId="{3CCB655F-6663-4596-A3B8-27D26A05A5CA}" type="parTrans" cxnId="{B8E31613-708F-4712-AF5C-BBA774D68D1E}">
      <dgm:prSet/>
      <dgm:spPr/>
      <dgm:t>
        <a:bodyPr/>
        <a:lstStyle/>
        <a:p>
          <a:endParaRPr lang="de-AT"/>
        </a:p>
      </dgm:t>
    </dgm:pt>
    <dgm:pt modelId="{3122BC99-0B04-4AAB-888D-65C8867469E3}" type="sibTrans" cxnId="{B8E31613-708F-4712-AF5C-BBA774D68D1E}">
      <dgm:prSet/>
      <dgm:spPr/>
      <dgm:t>
        <a:bodyPr/>
        <a:lstStyle/>
        <a:p>
          <a:endParaRPr lang="de-AT"/>
        </a:p>
      </dgm:t>
    </dgm:pt>
    <dgm:pt modelId="{198E78D2-0B7B-490F-AADB-1D007AAF9C5C}" type="pres">
      <dgm:prSet presAssocID="{4094C466-D924-4FB5-B90E-7D7315509B54}" presName="linearFlow" presStyleCnt="0">
        <dgm:presLayoutVars>
          <dgm:dir/>
          <dgm:resizeHandles val="exact"/>
        </dgm:presLayoutVars>
      </dgm:prSet>
      <dgm:spPr/>
    </dgm:pt>
    <dgm:pt modelId="{53F54BDB-338D-431B-A97D-F7DC1D9B853A}" type="pres">
      <dgm:prSet presAssocID="{DE2EA796-6D89-4F47-8099-90D0F95D1531}" presName="composite" presStyleCnt="0"/>
      <dgm:spPr/>
    </dgm:pt>
    <dgm:pt modelId="{CA3E8892-4E50-4B65-98E3-D1044BF7D925}" type="pres">
      <dgm:prSet presAssocID="{DE2EA796-6D89-4F47-8099-90D0F95D1531}" presName="imgShp" presStyleLbl="fgImgPlace1" presStyleIdx="0" presStyleCnt="3"/>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a:solidFill>
            <a:schemeClr val="bg1"/>
          </a:solidFill>
        </a:ln>
      </dgm:spPr>
    </dgm:pt>
    <dgm:pt modelId="{62FE23A6-63A9-4435-827C-18F5549350F3}" type="pres">
      <dgm:prSet presAssocID="{DE2EA796-6D89-4F47-8099-90D0F95D1531}" presName="txShp" presStyleLbl="node1" presStyleIdx="0" presStyleCnt="3">
        <dgm:presLayoutVars>
          <dgm:bulletEnabled val="1"/>
        </dgm:presLayoutVars>
      </dgm:prSet>
      <dgm:spPr/>
    </dgm:pt>
    <dgm:pt modelId="{B28D2B6F-1811-4EE0-9421-495947B59C93}" type="pres">
      <dgm:prSet presAssocID="{5DC7AD5B-207A-4B2C-BFBD-DE3968258A91}" presName="spacing" presStyleCnt="0"/>
      <dgm:spPr/>
    </dgm:pt>
    <dgm:pt modelId="{AA07D373-BEF4-4E3E-AACE-A8800E67337A}" type="pres">
      <dgm:prSet presAssocID="{CF11DA5D-D131-441E-8D23-A04D96831F4C}" presName="composite" presStyleCnt="0"/>
      <dgm:spPr/>
    </dgm:pt>
    <dgm:pt modelId="{79744E4A-1ADB-4BEA-8773-2BB14D19B5F7}" type="pres">
      <dgm:prSet presAssocID="{CF11DA5D-D131-441E-8D23-A04D96831F4C}" presName="imgShp" presStyleLbl="fgImgPlace1" presStyleIdx="1" presStyleCnt="3"/>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dgm:spPr>
    </dgm:pt>
    <dgm:pt modelId="{D68947A3-5836-42A8-8BDE-E8FB2ACB08A5}" type="pres">
      <dgm:prSet presAssocID="{CF11DA5D-D131-441E-8D23-A04D96831F4C}" presName="txShp" presStyleLbl="node1" presStyleIdx="1" presStyleCnt="3">
        <dgm:presLayoutVars>
          <dgm:bulletEnabled val="1"/>
        </dgm:presLayoutVars>
      </dgm:prSet>
      <dgm:spPr/>
    </dgm:pt>
    <dgm:pt modelId="{78F96137-7185-4ABF-A76E-5DF1E328CFAC}" type="pres">
      <dgm:prSet presAssocID="{E2EB35A0-2A32-4D9B-875A-6D1A80034927}" presName="spacing" presStyleCnt="0"/>
      <dgm:spPr/>
    </dgm:pt>
    <dgm:pt modelId="{F79D544E-7239-48D5-9141-45CFB2584899}" type="pres">
      <dgm:prSet presAssocID="{8F0EEDE7-2921-4999-A5B7-E9EC3B5435CC}" presName="composite" presStyleCnt="0"/>
      <dgm:spPr/>
    </dgm:pt>
    <dgm:pt modelId="{2EEA31F9-4FC0-463E-8050-6998BD36AD0D}" type="pres">
      <dgm:prSet presAssocID="{8F0EEDE7-2921-4999-A5B7-E9EC3B5435CC}" presName="imgShp" presStyleLbl="fgImgPlace1" presStyleIdx="2" presStyleCnt="3"/>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a:solidFill>
            <a:schemeClr val="accent1">
              <a:lumMod val="50000"/>
            </a:schemeClr>
          </a:solidFill>
        </a:ln>
      </dgm:spPr>
    </dgm:pt>
    <dgm:pt modelId="{329A5207-9F3F-445E-BD5A-37903562FBDC}" type="pres">
      <dgm:prSet presAssocID="{8F0EEDE7-2921-4999-A5B7-E9EC3B5435CC}" presName="txShp" presStyleLbl="node1" presStyleIdx="2" presStyleCnt="3">
        <dgm:presLayoutVars>
          <dgm:bulletEnabled val="1"/>
        </dgm:presLayoutVars>
      </dgm:prSet>
      <dgm:spPr/>
    </dgm:pt>
  </dgm:ptLst>
  <dgm:cxnLst>
    <dgm:cxn modelId="{391F9302-7CD6-4D09-935C-52C0A34DEA67}" srcId="{4094C466-D924-4FB5-B90E-7D7315509B54}" destId="{CF11DA5D-D131-441E-8D23-A04D96831F4C}" srcOrd="1" destOrd="0" parTransId="{D1845607-B05D-4F5A-8845-60292A149D65}" sibTransId="{E2EB35A0-2A32-4D9B-875A-6D1A80034927}"/>
    <dgm:cxn modelId="{E3035512-EE8B-43D5-AFB4-2C66F304EB4F}" type="presOf" srcId="{DE2EA796-6D89-4F47-8099-90D0F95D1531}" destId="{62FE23A6-63A9-4435-827C-18F5549350F3}" srcOrd="0" destOrd="0" presId="urn:microsoft.com/office/officeart/2005/8/layout/vList3"/>
    <dgm:cxn modelId="{B8E31613-708F-4712-AF5C-BBA774D68D1E}" srcId="{4094C466-D924-4FB5-B90E-7D7315509B54}" destId="{8F0EEDE7-2921-4999-A5B7-E9EC3B5435CC}" srcOrd="2" destOrd="0" parTransId="{3CCB655F-6663-4596-A3B8-27D26A05A5CA}" sibTransId="{3122BC99-0B04-4AAB-888D-65C8867469E3}"/>
    <dgm:cxn modelId="{6379E826-EC1B-45BB-AD16-8F9341C4702D}" type="presOf" srcId="{CF11DA5D-D131-441E-8D23-A04D96831F4C}" destId="{D68947A3-5836-42A8-8BDE-E8FB2ACB08A5}" srcOrd="0" destOrd="0" presId="urn:microsoft.com/office/officeart/2005/8/layout/vList3"/>
    <dgm:cxn modelId="{25BFA743-6FDB-4A2C-8BAC-007B567F82DB}" type="presOf" srcId="{4094C466-D924-4FB5-B90E-7D7315509B54}" destId="{198E78D2-0B7B-490F-AADB-1D007AAF9C5C}" srcOrd="0" destOrd="0" presId="urn:microsoft.com/office/officeart/2005/8/layout/vList3"/>
    <dgm:cxn modelId="{8B763781-D80C-4910-B95D-03F5D4012D47}" type="presOf" srcId="{8F0EEDE7-2921-4999-A5B7-E9EC3B5435CC}" destId="{329A5207-9F3F-445E-BD5A-37903562FBDC}" srcOrd="0" destOrd="0" presId="urn:microsoft.com/office/officeart/2005/8/layout/vList3"/>
    <dgm:cxn modelId="{4ABC5E85-3401-4134-A2D7-C20779FFD7A6}" srcId="{4094C466-D924-4FB5-B90E-7D7315509B54}" destId="{DE2EA796-6D89-4F47-8099-90D0F95D1531}" srcOrd="0" destOrd="0" parTransId="{AC36719B-EF96-445C-8304-BE3D85164F6C}" sibTransId="{5DC7AD5B-207A-4B2C-BFBD-DE3968258A91}"/>
    <dgm:cxn modelId="{3AAB66ED-6061-4325-AA5B-11150D8B6D59}" type="presParOf" srcId="{198E78D2-0B7B-490F-AADB-1D007AAF9C5C}" destId="{53F54BDB-338D-431B-A97D-F7DC1D9B853A}" srcOrd="0" destOrd="0" presId="urn:microsoft.com/office/officeart/2005/8/layout/vList3"/>
    <dgm:cxn modelId="{E11B0DF9-BF5E-412F-B1A5-CD8263F255C7}" type="presParOf" srcId="{53F54BDB-338D-431B-A97D-F7DC1D9B853A}" destId="{CA3E8892-4E50-4B65-98E3-D1044BF7D925}" srcOrd="0" destOrd="0" presId="urn:microsoft.com/office/officeart/2005/8/layout/vList3"/>
    <dgm:cxn modelId="{24DA09A4-9A0A-4138-A2B4-5D1470A5561D}" type="presParOf" srcId="{53F54BDB-338D-431B-A97D-F7DC1D9B853A}" destId="{62FE23A6-63A9-4435-827C-18F5549350F3}" srcOrd="1" destOrd="0" presId="urn:microsoft.com/office/officeart/2005/8/layout/vList3"/>
    <dgm:cxn modelId="{78FFA2E5-A6D3-4130-9136-61411FCDC02B}" type="presParOf" srcId="{198E78D2-0B7B-490F-AADB-1D007AAF9C5C}" destId="{B28D2B6F-1811-4EE0-9421-495947B59C93}" srcOrd="1" destOrd="0" presId="urn:microsoft.com/office/officeart/2005/8/layout/vList3"/>
    <dgm:cxn modelId="{C4AB5E10-54B0-4A78-A783-DEFD220A9419}" type="presParOf" srcId="{198E78D2-0B7B-490F-AADB-1D007AAF9C5C}" destId="{AA07D373-BEF4-4E3E-AACE-A8800E67337A}" srcOrd="2" destOrd="0" presId="urn:microsoft.com/office/officeart/2005/8/layout/vList3"/>
    <dgm:cxn modelId="{3E2952A9-36B9-483B-B7A9-F3D9233821A5}" type="presParOf" srcId="{AA07D373-BEF4-4E3E-AACE-A8800E67337A}" destId="{79744E4A-1ADB-4BEA-8773-2BB14D19B5F7}" srcOrd="0" destOrd="0" presId="urn:microsoft.com/office/officeart/2005/8/layout/vList3"/>
    <dgm:cxn modelId="{5E49BD4A-A196-46A7-BF93-0E4F859C41A4}" type="presParOf" srcId="{AA07D373-BEF4-4E3E-AACE-A8800E67337A}" destId="{D68947A3-5836-42A8-8BDE-E8FB2ACB08A5}" srcOrd="1" destOrd="0" presId="urn:microsoft.com/office/officeart/2005/8/layout/vList3"/>
    <dgm:cxn modelId="{27FB3297-A215-4282-90AC-CB225A01AB1D}" type="presParOf" srcId="{198E78D2-0B7B-490F-AADB-1D007AAF9C5C}" destId="{78F96137-7185-4ABF-A76E-5DF1E328CFAC}" srcOrd="3" destOrd="0" presId="urn:microsoft.com/office/officeart/2005/8/layout/vList3"/>
    <dgm:cxn modelId="{6DB8681C-EBA9-4B50-8559-1309C0486726}" type="presParOf" srcId="{198E78D2-0B7B-490F-AADB-1D007AAF9C5C}" destId="{F79D544E-7239-48D5-9141-45CFB2584899}" srcOrd="4" destOrd="0" presId="urn:microsoft.com/office/officeart/2005/8/layout/vList3"/>
    <dgm:cxn modelId="{AFBCB4C7-89AF-4302-9653-A951544F4629}" type="presParOf" srcId="{F79D544E-7239-48D5-9141-45CFB2584899}" destId="{2EEA31F9-4FC0-463E-8050-6998BD36AD0D}" srcOrd="0" destOrd="0" presId="urn:microsoft.com/office/officeart/2005/8/layout/vList3"/>
    <dgm:cxn modelId="{FE6B69A9-93A8-42AE-8D15-FE2A5CEAEFBB}" type="presParOf" srcId="{F79D544E-7239-48D5-9141-45CFB2584899}" destId="{329A5207-9F3F-445E-BD5A-37903562FBD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E23A6-63A9-4435-827C-18F5549350F3}">
      <dsp:nvSpPr>
        <dsp:cNvPr id="0" name=""/>
        <dsp:cNvSpPr/>
      </dsp:nvSpPr>
      <dsp:spPr>
        <a:xfrm rot="10800000">
          <a:off x="2164361" y="457"/>
          <a:ext cx="7529612" cy="1071218"/>
        </a:xfrm>
        <a:prstGeom prst="homePlate">
          <a:avLst/>
        </a:prstGeom>
        <a:solidFill>
          <a:schemeClr val="accent1">
            <a:hueOff val="0"/>
            <a:satOff val="0"/>
            <a:lumOff val="0"/>
            <a:alphaOff val="0"/>
          </a:schemeClr>
        </a:solid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Klimawandel und Erderwärmung</a:t>
          </a:r>
        </a:p>
      </dsp:txBody>
      <dsp:txXfrm rot="10800000">
        <a:off x="2432165" y="457"/>
        <a:ext cx="7261808" cy="1071218"/>
      </dsp:txXfrm>
    </dsp:sp>
    <dsp:sp modelId="{CA3E8892-4E50-4B65-98E3-D1044BF7D925}">
      <dsp:nvSpPr>
        <dsp:cNvPr id="0" name=""/>
        <dsp:cNvSpPr/>
      </dsp:nvSpPr>
      <dsp:spPr>
        <a:xfrm>
          <a:off x="1628751" y="457"/>
          <a:ext cx="1071218" cy="107121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dsp:style>
    </dsp:sp>
    <dsp:sp modelId="{D68947A3-5836-42A8-8BDE-E8FB2ACB08A5}">
      <dsp:nvSpPr>
        <dsp:cNvPr id="0" name=""/>
        <dsp:cNvSpPr/>
      </dsp:nvSpPr>
      <dsp:spPr>
        <a:xfrm rot="10800000">
          <a:off x="2164361" y="1339480"/>
          <a:ext cx="7529612" cy="1071218"/>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Grüne Logistik</a:t>
          </a:r>
        </a:p>
      </dsp:txBody>
      <dsp:txXfrm rot="10800000">
        <a:off x="2432165" y="1339480"/>
        <a:ext cx="7261808" cy="1071218"/>
      </dsp:txXfrm>
    </dsp:sp>
    <dsp:sp modelId="{79744E4A-1ADB-4BEA-8773-2BB14D19B5F7}">
      <dsp:nvSpPr>
        <dsp:cNvPr id="0" name=""/>
        <dsp:cNvSpPr/>
      </dsp:nvSpPr>
      <dsp:spPr>
        <a:xfrm>
          <a:off x="1628751" y="1339480"/>
          <a:ext cx="1071218" cy="107121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29A5207-9F3F-445E-BD5A-37903562FBDC}">
      <dsp:nvSpPr>
        <dsp:cNvPr id="0" name=""/>
        <dsp:cNvSpPr/>
      </dsp:nvSpPr>
      <dsp:spPr>
        <a:xfrm rot="10800000">
          <a:off x="2164361" y="2678503"/>
          <a:ext cx="7529612" cy="1071218"/>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Nachhaltige Technologien</a:t>
          </a:r>
        </a:p>
      </dsp:txBody>
      <dsp:txXfrm rot="10800000">
        <a:off x="2432165" y="2678503"/>
        <a:ext cx="7261808" cy="1071218"/>
      </dsp:txXfrm>
    </dsp:sp>
    <dsp:sp modelId="{2EEA31F9-4FC0-463E-8050-6998BD36AD0D}">
      <dsp:nvSpPr>
        <dsp:cNvPr id="0" name=""/>
        <dsp:cNvSpPr/>
      </dsp:nvSpPr>
      <dsp:spPr>
        <a:xfrm>
          <a:off x="1628751" y="2678503"/>
          <a:ext cx="1071218" cy="107121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E23A6-63A9-4435-827C-18F5549350F3}">
      <dsp:nvSpPr>
        <dsp:cNvPr id="0" name=""/>
        <dsp:cNvSpPr/>
      </dsp:nvSpPr>
      <dsp:spPr>
        <a:xfrm rot="10800000">
          <a:off x="2164361" y="457"/>
          <a:ext cx="7529612" cy="1071218"/>
        </a:xfrm>
        <a:prstGeom prst="homePlate">
          <a:avLst/>
        </a:prstGeom>
        <a:solidFill>
          <a:schemeClr val="accent1">
            <a:lumMod val="20000"/>
            <a:lumOff val="80000"/>
          </a:schemeClr>
        </a:solidFill>
        <a:ln w="25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Klimawandel und Erderwärmung</a:t>
          </a:r>
        </a:p>
      </dsp:txBody>
      <dsp:txXfrm rot="10800000">
        <a:off x="2432165" y="457"/>
        <a:ext cx="7261808" cy="1071218"/>
      </dsp:txXfrm>
    </dsp:sp>
    <dsp:sp modelId="{CA3E8892-4E50-4B65-98E3-D1044BF7D925}">
      <dsp:nvSpPr>
        <dsp:cNvPr id="0" name=""/>
        <dsp:cNvSpPr/>
      </dsp:nvSpPr>
      <dsp:spPr>
        <a:xfrm>
          <a:off x="1628751" y="457"/>
          <a:ext cx="1071218" cy="1071218"/>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dsp:style>
    </dsp:sp>
    <dsp:sp modelId="{D68947A3-5836-42A8-8BDE-E8FB2ACB08A5}">
      <dsp:nvSpPr>
        <dsp:cNvPr id="0" name=""/>
        <dsp:cNvSpPr/>
      </dsp:nvSpPr>
      <dsp:spPr>
        <a:xfrm rot="10800000">
          <a:off x="2164361" y="1339480"/>
          <a:ext cx="7529612" cy="1071218"/>
        </a:xfrm>
        <a:prstGeom prst="homePlate">
          <a:avLst/>
        </a:prstGeom>
        <a:solidFill>
          <a:schemeClr val="accent1"/>
        </a:solidFill>
        <a:ln w="25400" cap="flat" cmpd="sng" algn="ctr">
          <a:solidFill>
            <a:schemeClr val="accent1">
              <a:lumMod val="5000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Grüne Logistik</a:t>
          </a:r>
        </a:p>
      </dsp:txBody>
      <dsp:txXfrm rot="10800000">
        <a:off x="2432165" y="1339480"/>
        <a:ext cx="7261808" cy="1071218"/>
      </dsp:txXfrm>
    </dsp:sp>
    <dsp:sp modelId="{79744E4A-1ADB-4BEA-8773-2BB14D19B5F7}">
      <dsp:nvSpPr>
        <dsp:cNvPr id="0" name=""/>
        <dsp:cNvSpPr/>
      </dsp:nvSpPr>
      <dsp:spPr>
        <a:xfrm>
          <a:off x="1628751" y="1339480"/>
          <a:ext cx="1071218" cy="1071218"/>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w="25400" cap="flat" cmpd="sng" algn="ctr">
          <a:solidFill>
            <a:schemeClr val="accent1">
              <a:lumMod val="50000"/>
            </a:schemeClr>
          </a:solidFill>
          <a:prstDash val="solid"/>
          <a:miter lim="800000"/>
        </a:ln>
        <a:effectLst/>
      </dsp:spPr>
      <dsp:style>
        <a:lnRef idx="3">
          <a:scrgbClr r="0" g="0" b="0"/>
        </a:lnRef>
        <a:fillRef idx="1">
          <a:scrgbClr r="0" g="0" b="0"/>
        </a:fillRef>
        <a:effectRef idx="1">
          <a:scrgbClr r="0" g="0" b="0"/>
        </a:effectRef>
        <a:fontRef idx="minor"/>
      </dsp:style>
    </dsp:sp>
    <dsp:sp modelId="{329A5207-9F3F-445E-BD5A-37903562FBDC}">
      <dsp:nvSpPr>
        <dsp:cNvPr id="0" name=""/>
        <dsp:cNvSpPr/>
      </dsp:nvSpPr>
      <dsp:spPr>
        <a:xfrm rot="10800000">
          <a:off x="2164361" y="2678503"/>
          <a:ext cx="7529612" cy="1071218"/>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Nachhaltige Technologien</a:t>
          </a:r>
        </a:p>
      </dsp:txBody>
      <dsp:txXfrm rot="10800000">
        <a:off x="2432165" y="2678503"/>
        <a:ext cx="7261808" cy="1071218"/>
      </dsp:txXfrm>
    </dsp:sp>
    <dsp:sp modelId="{2EEA31F9-4FC0-463E-8050-6998BD36AD0D}">
      <dsp:nvSpPr>
        <dsp:cNvPr id="0" name=""/>
        <dsp:cNvSpPr/>
      </dsp:nvSpPr>
      <dsp:spPr>
        <a:xfrm>
          <a:off x="1628751" y="2678503"/>
          <a:ext cx="1071218" cy="107121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4BF62-B4D2-4B2D-8812-308B3FA8B94C}">
      <dsp:nvSpPr>
        <dsp:cNvPr id="0" name=""/>
        <dsp:cNvSpPr/>
      </dsp:nvSpPr>
      <dsp:spPr>
        <a:xfrm>
          <a:off x="1447908" y="572520"/>
          <a:ext cx="3217838" cy="3217838"/>
        </a:xfrm>
        <a:prstGeom prst="blockArc">
          <a:avLst>
            <a:gd name="adj1" fmla="val 9000000"/>
            <a:gd name="adj2" fmla="val 162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8EFE443-7143-4AAD-ABEC-201551FBAA11}">
      <dsp:nvSpPr>
        <dsp:cNvPr id="0" name=""/>
        <dsp:cNvSpPr/>
      </dsp:nvSpPr>
      <dsp:spPr>
        <a:xfrm>
          <a:off x="1447908" y="572520"/>
          <a:ext cx="3217838" cy="3217838"/>
        </a:xfrm>
        <a:prstGeom prst="blockArc">
          <a:avLst>
            <a:gd name="adj1" fmla="val 1800000"/>
            <a:gd name="adj2" fmla="val 90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BD19704-07BC-439A-9995-CE79F7B5E3B4}">
      <dsp:nvSpPr>
        <dsp:cNvPr id="0" name=""/>
        <dsp:cNvSpPr/>
      </dsp:nvSpPr>
      <dsp:spPr>
        <a:xfrm>
          <a:off x="1447908" y="572520"/>
          <a:ext cx="3217838" cy="3217838"/>
        </a:xfrm>
        <a:prstGeom prst="blockArc">
          <a:avLst>
            <a:gd name="adj1" fmla="val 16200000"/>
            <a:gd name="adj2" fmla="val 18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86CBC136-3B15-4498-8873-13D013288D95}">
      <dsp:nvSpPr>
        <dsp:cNvPr id="0" name=""/>
        <dsp:cNvSpPr/>
      </dsp:nvSpPr>
      <dsp:spPr>
        <a:xfrm>
          <a:off x="1936660" y="1062480"/>
          <a:ext cx="2240333" cy="2237917"/>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de-AT" sz="3500" kern="1200" noProof="0">
              <a:latin typeface="Corbel" panose="020B0503020204020204" pitchFamily="34" charset="0"/>
            </a:rPr>
            <a:t>Grüne Logistik</a:t>
          </a:r>
          <a:endParaRPr lang="en-US" sz="3500" kern="1200" noProof="0">
            <a:latin typeface="Corbel" panose="020B0503020204020204" pitchFamily="34" charset="0"/>
          </a:endParaRPr>
        </a:p>
      </dsp:txBody>
      <dsp:txXfrm>
        <a:off x="2264749" y="1390215"/>
        <a:ext cx="1584155" cy="1582447"/>
      </dsp:txXfrm>
    </dsp:sp>
    <dsp:sp modelId="{6708B58E-CDA7-4CC3-8620-9FC845230D40}">
      <dsp:nvSpPr>
        <dsp:cNvPr id="0" name=""/>
        <dsp:cNvSpPr/>
      </dsp:nvSpPr>
      <dsp:spPr>
        <a:xfrm>
          <a:off x="2295805" y="-86240"/>
          <a:ext cx="1522044" cy="1392221"/>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kern="1200" noProof="0">
              <a:latin typeface="Corbel" panose="020B0503020204020204" pitchFamily="34" charset="0"/>
            </a:rPr>
            <a:t>ökonomisch</a:t>
          </a:r>
        </a:p>
      </dsp:txBody>
      <dsp:txXfrm>
        <a:off x="2518703" y="117646"/>
        <a:ext cx="1076248" cy="984449"/>
      </dsp:txXfrm>
    </dsp:sp>
    <dsp:sp modelId="{71652D85-593F-4AB9-8988-2F1F840B4FB3}">
      <dsp:nvSpPr>
        <dsp:cNvPr id="0" name=""/>
        <dsp:cNvSpPr/>
      </dsp:nvSpPr>
      <dsp:spPr>
        <a:xfrm>
          <a:off x="3656824" y="2271112"/>
          <a:ext cx="1522044" cy="1392221"/>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kern="1200" noProof="0">
              <a:latin typeface="Corbel" panose="020B0503020204020204" pitchFamily="34" charset="0"/>
            </a:rPr>
            <a:t>ökologisch</a:t>
          </a:r>
        </a:p>
      </dsp:txBody>
      <dsp:txXfrm>
        <a:off x="3879722" y="2474998"/>
        <a:ext cx="1076248" cy="984449"/>
      </dsp:txXfrm>
    </dsp:sp>
    <dsp:sp modelId="{208ABFAC-2E4C-45E5-885D-03A2DF98BCDA}">
      <dsp:nvSpPr>
        <dsp:cNvPr id="0" name=""/>
        <dsp:cNvSpPr/>
      </dsp:nvSpPr>
      <dsp:spPr>
        <a:xfrm>
          <a:off x="934786" y="2271112"/>
          <a:ext cx="1522044" cy="1392221"/>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kern="1200" noProof="0">
              <a:latin typeface="Corbel" panose="020B0503020204020204" pitchFamily="34" charset="0"/>
            </a:rPr>
            <a:t>sozial</a:t>
          </a:r>
        </a:p>
      </dsp:txBody>
      <dsp:txXfrm>
        <a:off x="1157684" y="2474998"/>
        <a:ext cx="1076248" cy="9844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E23A6-63A9-4435-827C-18F5549350F3}">
      <dsp:nvSpPr>
        <dsp:cNvPr id="0" name=""/>
        <dsp:cNvSpPr/>
      </dsp:nvSpPr>
      <dsp:spPr>
        <a:xfrm rot="10800000">
          <a:off x="2164361" y="457"/>
          <a:ext cx="7529612" cy="1071218"/>
        </a:xfrm>
        <a:prstGeom prst="homePlate">
          <a:avLst/>
        </a:prstGeom>
        <a:solidFill>
          <a:schemeClr val="accent1">
            <a:lumMod val="20000"/>
            <a:lumOff val="80000"/>
          </a:schemeClr>
        </a:solidFill>
        <a:ln w="25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Klimawandel und Erderwärmung</a:t>
          </a:r>
        </a:p>
      </dsp:txBody>
      <dsp:txXfrm rot="10800000">
        <a:off x="2432165" y="457"/>
        <a:ext cx="7261808" cy="1071218"/>
      </dsp:txXfrm>
    </dsp:sp>
    <dsp:sp modelId="{CA3E8892-4E50-4B65-98E3-D1044BF7D925}">
      <dsp:nvSpPr>
        <dsp:cNvPr id="0" name=""/>
        <dsp:cNvSpPr/>
      </dsp:nvSpPr>
      <dsp:spPr>
        <a:xfrm>
          <a:off x="1628751" y="457"/>
          <a:ext cx="1071218" cy="1071218"/>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25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dsp:style>
    </dsp:sp>
    <dsp:sp modelId="{D68947A3-5836-42A8-8BDE-E8FB2ACB08A5}">
      <dsp:nvSpPr>
        <dsp:cNvPr id="0" name=""/>
        <dsp:cNvSpPr/>
      </dsp:nvSpPr>
      <dsp:spPr>
        <a:xfrm rot="10800000">
          <a:off x="2164361" y="1339480"/>
          <a:ext cx="7529612" cy="1071218"/>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Grüne Logistik</a:t>
          </a:r>
        </a:p>
      </dsp:txBody>
      <dsp:txXfrm rot="10800000">
        <a:off x="2432165" y="1339480"/>
        <a:ext cx="7261808" cy="1071218"/>
      </dsp:txXfrm>
    </dsp:sp>
    <dsp:sp modelId="{79744E4A-1ADB-4BEA-8773-2BB14D19B5F7}">
      <dsp:nvSpPr>
        <dsp:cNvPr id="0" name=""/>
        <dsp:cNvSpPr/>
      </dsp:nvSpPr>
      <dsp:spPr>
        <a:xfrm>
          <a:off x="1628751" y="1339480"/>
          <a:ext cx="1071218" cy="1071218"/>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29A5207-9F3F-445E-BD5A-37903562FBDC}">
      <dsp:nvSpPr>
        <dsp:cNvPr id="0" name=""/>
        <dsp:cNvSpPr/>
      </dsp:nvSpPr>
      <dsp:spPr>
        <a:xfrm rot="10800000">
          <a:off x="2164361" y="2678503"/>
          <a:ext cx="7529612" cy="1071218"/>
        </a:xfrm>
        <a:prstGeom prst="homePlate">
          <a:avLst/>
        </a:prstGeom>
        <a:solidFill>
          <a:schemeClr val="accent1"/>
        </a:solidFill>
        <a:ln w="25400" cap="flat" cmpd="sng" algn="ctr">
          <a:solidFill>
            <a:schemeClr val="accent1">
              <a:lumMod val="5000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Nachhaltige Technologien</a:t>
          </a:r>
        </a:p>
      </dsp:txBody>
      <dsp:txXfrm rot="10800000">
        <a:off x="2432165" y="2678503"/>
        <a:ext cx="7261808" cy="1071218"/>
      </dsp:txXfrm>
    </dsp:sp>
    <dsp:sp modelId="{2EEA31F9-4FC0-463E-8050-6998BD36AD0D}">
      <dsp:nvSpPr>
        <dsp:cNvPr id="0" name=""/>
        <dsp:cNvSpPr/>
      </dsp:nvSpPr>
      <dsp:spPr>
        <a:xfrm>
          <a:off x="1628751" y="2678503"/>
          <a:ext cx="1071218" cy="1071218"/>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25400" cap="flat" cmpd="sng" algn="ctr">
          <a:solidFill>
            <a:schemeClr val="accent1">
              <a:lumMod val="5000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B69ADB9-8EF5-6B0B-93EE-FB02D375AF1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a:extLst>
              <a:ext uri="{FF2B5EF4-FFF2-40B4-BE49-F238E27FC236}">
                <a16:creationId xmlns:a16="http://schemas.microsoft.com/office/drawing/2014/main" id="{97140F6F-B466-5241-48B1-D8B6A5678C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979E57-4610-46B5-9F95-D2DF80841357}" type="datetimeFigureOut">
              <a:rPr lang="de-AT" smtClean="0"/>
              <a:t>26.02.2026</a:t>
            </a:fld>
            <a:endParaRPr lang="de-AT"/>
          </a:p>
        </p:txBody>
      </p:sp>
      <p:sp>
        <p:nvSpPr>
          <p:cNvPr id="4" name="Fußzeilenplatzhalter 3">
            <a:extLst>
              <a:ext uri="{FF2B5EF4-FFF2-40B4-BE49-F238E27FC236}">
                <a16:creationId xmlns:a16="http://schemas.microsoft.com/office/drawing/2014/main" id="{EBEF0177-D866-6147-03C2-36E12CE5A2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a:extLst>
              <a:ext uri="{FF2B5EF4-FFF2-40B4-BE49-F238E27FC236}">
                <a16:creationId xmlns:a16="http://schemas.microsoft.com/office/drawing/2014/main" id="{B25DB67F-2183-224C-BA38-6FD31CF25E2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798BD7-2027-48C4-BC74-2ABF3A81D879}" type="slidenum">
              <a:rPr lang="de-AT" smtClean="0"/>
              <a:t>‹Nr.›</a:t>
            </a:fld>
            <a:endParaRPr lang="de-AT"/>
          </a:p>
        </p:txBody>
      </p:sp>
    </p:spTree>
    <p:extLst>
      <p:ext uri="{BB962C8B-B14F-4D97-AF65-F5344CB8AC3E}">
        <p14:creationId xmlns:p14="http://schemas.microsoft.com/office/powerpoint/2010/main" val="1060661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BD5955-D3FF-4A00-9F2A-15417CD8EA77}" type="datetimeFigureOut">
              <a:rPr lang="de-AT" smtClean="0"/>
              <a:t>26.02.2026</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212CE9-4559-481E-B405-0C43FBE97BC7}" type="slidenum">
              <a:rPr lang="de-AT" smtClean="0"/>
              <a:t>‹Nr.›</a:t>
            </a:fld>
            <a:endParaRPr lang="de-AT"/>
          </a:p>
        </p:txBody>
      </p:sp>
    </p:spTree>
    <p:extLst>
      <p:ext uri="{BB962C8B-B14F-4D97-AF65-F5344CB8AC3E}">
        <p14:creationId xmlns:p14="http://schemas.microsoft.com/office/powerpoint/2010/main" val="2142249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ein-fussabdruck.a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youtube.com/watch?v=FSwgIewm3ns"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0" i="0" dirty="0">
                <a:solidFill>
                  <a:srgbClr val="424242"/>
                </a:solidFill>
                <a:effectLst/>
                <a:latin typeface="Segoe Sans"/>
              </a:rPr>
              <a:t>Quelle: </a:t>
            </a:r>
          </a:p>
          <a:p>
            <a:r>
              <a:rPr lang="de-AT" dirty="0"/>
              <a:t>EDGAR/JRC (2024): Verteilung der CO₂-Emissionen weltweit nach Sektor 2024. In: https://de.statista.com/statistik/daten/studie/167957/umfrage/verteilung-der-co-emissionen-weltweit-nach-bereich/; Abruf 02.12.2025</a:t>
            </a:r>
          </a:p>
        </p:txBody>
      </p:sp>
      <p:sp>
        <p:nvSpPr>
          <p:cNvPr id="4" name="Foliennummernplatzhalter 3"/>
          <p:cNvSpPr>
            <a:spLocks noGrp="1"/>
          </p:cNvSpPr>
          <p:nvPr>
            <p:ph type="sldNum" sz="quarter" idx="5"/>
          </p:nvPr>
        </p:nvSpPr>
        <p:spPr/>
        <p:txBody>
          <a:bodyPr/>
          <a:lstStyle/>
          <a:p>
            <a:fld id="{23212CE9-4559-481E-B405-0C43FBE97BC7}" type="slidenum">
              <a:rPr lang="de-AT" smtClean="0"/>
              <a:t>2</a:t>
            </a:fld>
            <a:endParaRPr lang="de-AT"/>
          </a:p>
        </p:txBody>
      </p:sp>
    </p:spTree>
    <p:extLst>
      <p:ext uri="{BB962C8B-B14F-4D97-AF65-F5344CB8AC3E}">
        <p14:creationId xmlns:p14="http://schemas.microsoft.com/office/powerpoint/2010/main" val="3802641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Einzelübung: Berechne deinen ökologischen Fuß- und Handabdruck</a:t>
            </a:r>
          </a:p>
          <a:p>
            <a:pPr marL="0" indent="0">
              <a:buNone/>
            </a:pPr>
            <a:r>
              <a:rPr lang="de-AT" dirty="0">
                <a:hlinkClick r:id="rId3"/>
              </a:rPr>
              <a:t>https://www.mein-fussabdruck.at/</a:t>
            </a:r>
            <a:endParaRPr lang="de-AT" dirty="0"/>
          </a:p>
          <a:p>
            <a:pPr marL="0" indent="0">
              <a:buNone/>
            </a:pPr>
            <a:endParaRPr lang="de-AT" dirty="0"/>
          </a:p>
          <a:p>
            <a:r>
              <a:rPr lang="de-AT" dirty="0"/>
              <a:t>Je nach verfügbarer Zeit berechnen die </a:t>
            </a:r>
            <a:r>
              <a:rPr lang="de-AT" dirty="0" err="1"/>
              <a:t>Schüler:innen</a:t>
            </a:r>
            <a:r>
              <a:rPr lang="de-AT" dirty="0"/>
              <a:t> den Fußabdruck mit dem Schnellrechner (ca. 5 Minuten) oder dem Detailrechner (ca. 25 Minuten). Der Detailrechner berücksichtigt genauere Informationen zum Lebensstil. Die Berechnung des Handabdrucks erfordert nur ca. 1 Minute.</a:t>
            </a:r>
          </a:p>
          <a:p>
            <a:endParaRPr lang="de-AT" dirty="0"/>
          </a:p>
          <a:p>
            <a:r>
              <a:rPr lang="de-AT" dirty="0"/>
              <a:t>Reflexionsfragen in Gruppen oder Klassenverband im Anschluss:</a:t>
            </a:r>
          </a:p>
          <a:p>
            <a:r>
              <a:rPr lang="de-AT" dirty="0"/>
              <a:t>Welche Bereiche haben den größten Einfluss auf deinen Fußabdruck?</a:t>
            </a:r>
          </a:p>
          <a:p>
            <a:r>
              <a:rPr lang="de-AT" dirty="0"/>
              <a:t>Welche Möglichkeiten siehst du, um deinen Fußabdruck zu verkleinern und deinen Handabdruck zu vergrößern?</a:t>
            </a:r>
          </a:p>
          <a:p>
            <a:r>
              <a:rPr lang="de-AT" dirty="0"/>
              <a:t>Welche konkreten Schritte könntest du im Alltag umsetzen?</a:t>
            </a:r>
          </a:p>
          <a:p>
            <a:endParaRPr lang="de-AT" dirty="0"/>
          </a:p>
          <a:p>
            <a:r>
              <a:rPr lang="de-AT" dirty="0"/>
              <a:t>Lernziele:</a:t>
            </a:r>
            <a:br>
              <a:rPr lang="de-AT" dirty="0"/>
            </a:br>
            <a:r>
              <a:rPr lang="de-AT" dirty="0"/>
              <a:t>Die Schülerinnen und Schüler können den CO₂-Ausstoß ihres Lebensstils einschätzen und mit dem österreichischen Durchschnitt vergleichen.</a:t>
            </a:r>
          </a:p>
          <a:p>
            <a:r>
              <a:rPr lang="de-AT" dirty="0"/>
              <a:t>Die Schülerinnen und Schüler erkennen persönliche Handlungsmöglichkeiten, um den Fußabdruck zu verringern und die Umwelt positiv zu beeinflussen.</a:t>
            </a:r>
          </a:p>
          <a:p>
            <a:r>
              <a:rPr lang="de-AT" dirty="0"/>
              <a:t>Die Schülerinnen und Schüler entwickeln ein Bewusstsein für gemeinsame Verantwortung.</a:t>
            </a:r>
          </a:p>
        </p:txBody>
      </p:sp>
      <p:sp>
        <p:nvSpPr>
          <p:cNvPr id="4" name="Foliennummernplatzhalter 3"/>
          <p:cNvSpPr>
            <a:spLocks noGrp="1"/>
          </p:cNvSpPr>
          <p:nvPr>
            <p:ph type="sldNum" sz="quarter" idx="5"/>
          </p:nvPr>
        </p:nvSpPr>
        <p:spPr/>
        <p:txBody>
          <a:bodyPr/>
          <a:lstStyle/>
          <a:p>
            <a:fld id="{23212CE9-4559-481E-B405-0C43FBE97BC7}" type="slidenum">
              <a:rPr lang="de-AT" smtClean="0"/>
              <a:t>13</a:t>
            </a:fld>
            <a:endParaRPr lang="de-AT"/>
          </a:p>
        </p:txBody>
      </p:sp>
    </p:spTree>
    <p:extLst>
      <p:ext uri="{BB962C8B-B14F-4D97-AF65-F5344CB8AC3E}">
        <p14:creationId xmlns:p14="http://schemas.microsoft.com/office/powerpoint/2010/main" val="2934383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E5970-6873-ACAE-6ED7-8AA13E0057E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B952AAC-A004-495F-FA4F-CDE784EB8D9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A649CFD-7CDF-5231-5840-660BE31E9776}"/>
              </a:ext>
            </a:extLst>
          </p:cNvPr>
          <p:cNvSpPr>
            <a:spLocks noGrp="1"/>
          </p:cNvSpPr>
          <p:nvPr>
            <p:ph type="body" idx="1"/>
          </p:nvPr>
        </p:nvSpPr>
        <p:spPr/>
        <p:txBody>
          <a:bodyPr/>
          <a:lstStyle/>
          <a:p>
            <a:r>
              <a:rPr lang="de-AT" dirty="0"/>
              <a:t>Der anhaltende Anstieg des Güterverkehrs, insbesondere des LKW-Verkehrs, hat erhebliche Auswirkungen auf die Umwelt und das Klima.</a:t>
            </a:r>
          </a:p>
          <a:p>
            <a:r>
              <a:rPr lang="de-AT" dirty="0"/>
              <a:t>Prognosen gehen von einer beinahe Verdoppelung des Güterverkehrs bis 2050 aus (zu 2019). (vgl. IFT 2023: S. 67)</a:t>
            </a:r>
          </a:p>
          <a:p>
            <a:endParaRPr lang="de-AT" dirty="0"/>
          </a:p>
          <a:p>
            <a:endParaRPr lang="de-AT" dirty="0"/>
          </a:p>
          <a:p>
            <a:r>
              <a:rPr lang="de-AT" dirty="0"/>
              <a:t>Bildquelle:</a:t>
            </a:r>
          </a:p>
          <a:p>
            <a:r>
              <a:rPr lang="de-AT" dirty="0"/>
              <a:t>Smart Freight </a:t>
            </a:r>
            <a:r>
              <a:rPr lang="de-AT" dirty="0" err="1"/>
              <a:t>Centre</a:t>
            </a:r>
            <a:r>
              <a:rPr lang="de-AT" dirty="0"/>
              <a:t> (2024): GLEC Framework v3.1 </a:t>
            </a:r>
            <a:r>
              <a:rPr lang="de-AT" dirty="0" err="1"/>
              <a:t>edition</a:t>
            </a:r>
            <a:r>
              <a:rPr lang="de-AT" dirty="0"/>
              <a:t>, </a:t>
            </a:r>
            <a:r>
              <a:rPr lang="de-AT" dirty="0" err="1"/>
              <a:t>revised</a:t>
            </a:r>
            <a:r>
              <a:rPr lang="de-AT" dirty="0"/>
              <a:t> and </a:t>
            </a:r>
            <a:r>
              <a:rPr lang="de-AT" dirty="0" err="1"/>
              <a:t>updated</a:t>
            </a:r>
            <a:r>
              <a:rPr lang="de-AT" dirty="0"/>
              <a:t>. In: https://https://www.smartfreightcentre.org/en/our-programs/emissions-accounting/global-logistics-emissions-council/calculate-report-glec-framework/, S. 8</a:t>
            </a:r>
          </a:p>
          <a:p>
            <a:r>
              <a:rPr lang="de-AT" dirty="0"/>
              <a:t>Basierend auf: ITF (2023): ITF Transport Outlook 2023, OECD Publishing, Paris; on https://doi.org/10.1787/b6cc9ad5-en.; last </a:t>
            </a:r>
            <a:r>
              <a:rPr lang="de-AT" dirty="0" err="1"/>
              <a:t>viewed</a:t>
            </a:r>
            <a:r>
              <a:rPr lang="de-AT" dirty="0"/>
              <a:t> 25/09/2024</a:t>
            </a:r>
          </a:p>
          <a:p>
            <a:endParaRPr lang="de-AT" dirty="0"/>
          </a:p>
          <a:p>
            <a:r>
              <a:rPr lang="de-AT" dirty="0"/>
              <a:t>Quelle:</a:t>
            </a:r>
          </a:p>
          <a:p>
            <a:r>
              <a:rPr lang="de-AT" dirty="0"/>
              <a:t>ITF (2023): ITF Transport Outlook 2023, OECD Publishing, Paris; on https://doi.org/10.1787/b6cc9ad5-en; Abruf 06.03.2025</a:t>
            </a:r>
          </a:p>
        </p:txBody>
      </p:sp>
      <p:sp>
        <p:nvSpPr>
          <p:cNvPr id="4" name="Foliennummernplatzhalter 3">
            <a:extLst>
              <a:ext uri="{FF2B5EF4-FFF2-40B4-BE49-F238E27FC236}">
                <a16:creationId xmlns:a16="http://schemas.microsoft.com/office/drawing/2014/main" id="{3E7D8E12-D107-57DC-97DC-E7E7126E7931}"/>
              </a:ext>
            </a:extLst>
          </p:cNvPr>
          <p:cNvSpPr>
            <a:spLocks noGrp="1"/>
          </p:cNvSpPr>
          <p:nvPr>
            <p:ph type="sldNum" sz="quarter" idx="5"/>
          </p:nvPr>
        </p:nvSpPr>
        <p:spPr/>
        <p:txBody>
          <a:bodyPr/>
          <a:lstStyle/>
          <a:p>
            <a:fld id="{23212CE9-4559-481E-B405-0C43FBE97BC7}" type="slidenum">
              <a:rPr lang="de-AT" smtClean="0"/>
              <a:t>14</a:t>
            </a:fld>
            <a:endParaRPr lang="de-AT"/>
          </a:p>
        </p:txBody>
      </p:sp>
    </p:spTree>
    <p:extLst>
      <p:ext uri="{BB962C8B-B14F-4D97-AF65-F5344CB8AC3E}">
        <p14:creationId xmlns:p14="http://schemas.microsoft.com/office/powerpoint/2010/main" val="798357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Der Verkehrssektor ist mit rund 28%, nach dem Energie- und Industriesektor, der zweitgrößte Treibhausgasverursacher. Der Verkehrssektor ist der einzige Sektor, der seine Emissionen seit 1990 stark erhöht hat.</a:t>
            </a:r>
          </a:p>
          <a:p>
            <a:r>
              <a:rPr lang="de-AT" dirty="0"/>
              <a:t>„Seit 1990 verzeichnet der Sektor Verkehr (inklusive nationalem Flugverkehr) mit einer Emissionszunahme von 49,6 % den höchsten Zuwachs aller Sektoren im Zeitraum 1990–2022, im Wesentlichen verursacht durch den Anstieg der Fahrleistung im Straßenverkehr.“ (Umweltbundesamt 2024: S. 138)</a:t>
            </a:r>
          </a:p>
          <a:p>
            <a:r>
              <a:rPr lang="de-AT" dirty="0"/>
              <a:t>Der Straßenverkehr ist für rund 99% der Emissionen im Verkehrssektor verantwortlich.</a:t>
            </a:r>
          </a:p>
          <a:p>
            <a:endParaRPr lang="de-AT" dirty="0"/>
          </a:p>
          <a:p>
            <a:r>
              <a:rPr lang="de-AT" dirty="0"/>
              <a:t>Quelle:</a:t>
            </a:r>
          </a:p>
          <a:p>
            <a:r>
              <a:rPr lang="de-AT" dirty="0"/>
              <a:t>Umweltbundesamt (2024): Klimaschutzbericht 2024. In: https://www.umweltbundesamt.at/fileadmin/site/publikationen/rep0913.pdf; Abruf 14.01.2025</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15</a:t>
            </a:fld>
            <a:endParaRPr lang="de-AT"/>
          </a:p>
        </p:txBody>
      </p:sp>
    </p:spTree>
    <p:extLst>
      <p:ext uri="{BB962C8B-B14F-4D97-AF65-F5344CB8AC3E}">
        <p14:creationId xmlns:p14="http://schemas.microsoft.com/office/powerpoint/2010/main" val="2637087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Der Straßenverkehr ist für rund 99% der Emissionen im Verkehrssektor verantwortlich. (vgl. Umweltbundesamt 2024: S. 138)</a:t>
            </a:r>
          </a:p>
          <a:p>
            <a:endParaRPr lang="de-AT" dirty="0"/>
          </a:p>
          <a:p>
            <a:r>
              <a:rPr lang="de-AT" dirty="0"/>
              <a:t>Quelle:</a:t>
            </a:r>
          </a:p>
          <a:p>
            <a:r>
              <a:rPr lang="de-AT" dirty="0"/>
              <a:t>Umweltbundesamt (2024): Klimaschutzbericht 2024. In: https://www.umweltbundesamt.at/fileadmin/site/publikationen/rep0913.pdf; Abruf 14.01.2025</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16</a:t>
            </a:fld>
            <a:endParaRPr lang="de-AT"/>
          </a:p>
        </p:txBody>
      </p:sp>
    </p:spTree>
    <p:extLst>
      <p:ext uri="{BB962C8B-B14F-4D97-AF65-F5344CB8AC3E}">
        <p14:creationId xmlns:p14="http://schemas.microsoft.com/office/powerpoint/2010/main" val="2942858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Kosten, die durch Mobilität entstehen, aber nicht von denjenigen getragen werden, die den Verkehr nutzen, werden als externe Kosten des Verkehrs bezeichnet. Diese Kosten werden auf Dritte, wie Steuerzahler und zukünftige Generationen, übertragen. Die negativen externen Effekte des Verkehrs umfassen insbesondere Schadstoffemissionen, CO2-Emissionen, Lärmemissionen, Unfallfolgekosten, Flächenbeanspruchung sowie Auswirkungen auf Flora und Fauna. Die externen Kosten haben erhebliche gesellschaftliche und gesundheitliche Auswirkungen (z.B. Lebensqualität, Lärmbelastung, Stress, Krankheiten) als auch auf die Umwelt (Klimawandel, Artenvielfalt).</a:t>
            </a:r>
          </a:p>
          <a:p>
            <a:endParaRPr lang="de-AT" dirty="0"/>
          </a:p>
          <a:p>
            <a:endParaRPr lang="de-AT" dirty="0"/>
          </a:p>
          <a:p>
            <a:r>
              <a:rPr lang="de-AT" dirty="0"/>
              <a:t>Quelle:</a:t>
            </a:r>
          </a:p>
          <a:p>
            <a:r>
              <a:rPr lang="de-AT" dirty="0"/>
              <a:t>Koch, Susanne (2012): Logistik – Eine Einführung in Ökonomie und Nachhaltigkeit, S. 294f</a:t>
            </a:r>
          </a:p>
          <a:p>
            <a:endParaRPr lang="de-AT" dirty="0"/>
          </a:p>
          <a:p>
            <a:r>
              <a:rPr lang="de-AT" dirty="0"/>
              <a:t>Bildquelle:</a:t>
            </a:r>
          </a:p>
          <a:p>
            <a:r>
              <a:rPr lang="de-AT" dirty="0" err="1"/>
              <a:t>Pixabay</a:t>
            </a:r>
            <a:r>
              <a:rPr lang="de-AT" dirty="0"/>
              <a:t> (2025): https://pixabay.com/de/photos/verkehr-transport-stau-autobahn-2251530; Abruf 27.02.2025</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17</a:t>
            </a:fld>
            <a:endParaRPr lang="de-AT"/>
          </a:p>
        </p:txBody>
      </p:sp>
    </p:spTree>
    <p:extLst>
      <p:ext uri="{BB962C8B-B14F-4D97-AF65-F5344CB8AC3E}">
        <p14:creationId xmlns:p14="http://schemas.microsoft.com/office/powerpoint/2010/main" val="1694685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Binnenschiff und Bahn (elektrifiziert) verursachen im Vergleich mit LKW die mit Abstand geringsten externen Kosten. </a:t>
            </a:r>
          </a:p>
          <a:p>
            <a:r>
              <a:rPr lang="de-AT" dirty="0"/>
              <a:t>Im Jahr 2023 lag der Anteil elektrifizierter Strecken aller Infrastrukturbetreiber in Österreich bei etwa 75 Prozent. (vgl. Schienen-Control)</a:t>
            </a:r>
          </a:p>
          <a:p>
            <a:r>
              <a:rPr lang="de-AT" dirty="0"/>
              <a:t>In der EU-27 lag der Elektrifizierungsgrad der Bahnnetze 2023 bei 57,4 %. (vgl. Eurostat 2025)</a:t>
            </a:r>
          </a:p>
          <a:p>
            <a:endParaRPr lang="de-AT" dirty="0"/>
          </a:p>
          <a:p>
            <a:r>
              <a:rPr lang="de-AT" dirty="0"/>
              <a:t>Quellen:</a:t>
            </a:r>
          </a:p>
          <a:p>
            <a:r>
              <a:rPr lang="de-AT" dirty="0"/>
              <a:t>Eigene Darstellung in Anlehnung an:</a:t>
            </a:r>
          </a:p>
          <a:p>
            <a:r>
              <a:rPr lang="de-AT" dirty="0" err="1"/>
              <a:t>Christidis</a:t>
            </a:r>
            <a:r>
              <a:rPr lang="de-AT" dirty="0"/>
              <a:t>, P., &amp; Brons, M. (2016): External </a:t>
            </a:r>
            <a:r>
              <a:rPr lang="de-AT" dirty="0" err="1"/>
              <a:t>costs</a:t>
            </a:r>
            <a:r>
              <a:rPr lang="de-AT" dirty="0"/>
              <a:t> </a:t>
            </a:r>
            <a:r>
              <a:rPr lang="de-AT" dirty="0" err="1"/>
              <a:t>of</a:t>
            </a:r>
            <a:r>
              <a:rPr lang="de-AT" dirty="0"/>
              <a:t> freight </a:t>
            </a:r>
            <a:r>
              <a:rPr lang="de-AT" dirty="0" err="1"/>
              <a:t>transport</a:t>
            </a:r>
            <a:r>
              <a:rPr lang="de-AT" dirty="0"/>
              <a:t> in European Union Member States (Joint Research </a:t>
            </a:r>
            <a:r>
              <a:rPr lang="de-AT" dirty="0" err="1"/>
              <a:t>Centre</a:t>
            </a:r>
            <a:r>
              <a:rPr lang="de-AT" dirty="0"/>
              <a:t> (JRC)). Harvard Dataverse. https://dataverse.harvard.edu/dataset.xhtml?persistentId=doi:10.7910/DVN/YA3VCY https://doi.org/10.7910/DVN/YA3VCY; Abruf 28.01.2025</a:t>
            </a:r>
          </a:p>
          <a:p>
            <a:endParaRPr lang="de-AT" dirty="0"/>
          </a:p>
          <a:p>
            <a:r>
              <a:rPr lang="de-AT" dirty="0"/>
              <a:t>Eurostat (2025): https://ec.europa.eu/eurostat/statistics-explained/index.php?title=Characteristics_of_the_railway_network_in_Europe; Abruf 06.03.2025</a:t>
            </a:r>
          </a:p>
          <a:p>
            <a:r>
              <a:rPr lang="de-AT" dirty="0"/>
              <a:t>Schienen-Control (2025): https://www.schienencontrol.gv.at/de/wettbewerbsregulierung/eisenbahnnetz-oesterreich.html, Abruf 28.01.2025</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18</a:t>
            </a:fld>
            <a:endParaRPr lang="de-AT"/>
          </a:p>
        </p:txBody>
      </p:sp>
    </p:spTree>
    <p:extLst>
      <p:ext uri="{BB962C8B-B14F-4D97-AF65-F5344CB8AC3E}">
        <p14:creationId xmlns:p14="http://schemas.microsoft.com/office/powerpoint/2010/main" val="2085328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Im Jahresverlauf ist in Österreich ein starker Anstieg der Güterverkehrsleistung auf der Straße, ein leichter Rückgang der Bahn am Modal Split bezogen auf die Tonnenkilometer sowie ein Rückgang des Anteils des nationalen Güterverkehrs auf der Donau zu beobachten.</a:t>
            </a:r>
          </a:p>
          <a:p>
            <a:endParaRPr lang="de-AT" dirty="0"/>
          </a:p>
          <a:p>
            <a:r>
              <a:rPr lang="de-AT" dirty="0"/>
              <a:t>Umweltbundesamt (2024): Klimaschutzbericht 2024. In: https://www.umweltbundesamt.at/fileadmin/site/publikationen/rep0913.pdf; Abruf 14.01.2025, S. 156</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19</a:t>
            </a:fld>
            <a:endParaRPr lang="de-AT"/>
          </a:p>
        </p:txBody>
      </p:sp>
    </p:spTree>
    <p:extLst>
      <p:ext uri="{BB962C8B-B14F-4D97-AF65-F5344CB8AC3E}">
        <p14:creationId xmlns:p14="http://schemas.microsoft.com/office/powerpoint/2010/main" val="1086779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Der Begriff Nachhaltigkeit wurde erstmals in der Forstwirtschaft im 18. Jahrhundert entwickelt, um die Waldvernichtung zu verhindern. Es wurde regional bereits im 15. Jahrhundert praktiziert. Seit den 70er Jahren gibt es zunehmende Besorgnis darüber, wie die Wirtschaft, insbesondere die Logistik, die Umwelt beeinflusst und natürliche Ressourcen ausbeutet und verschmutzt. Der Begriff "Nachhaltigkeit" wurde geprägt, um eine dauerhafte Entwicklung zu erreichen, die den Bedürfnissen der heutigen Generation gerecht wird, ohne die Möglichkeiten zukünftiger Generationen zu gefährden. Laut der Brundtland-Kommission sollen die Bedürfnisse der heutigen Generation nicht auf Kosten zukünftiger Generationen befriedigt werden. Natürliche Ressourcen sollten nur in dem Maße genutzt werden, wie sie sich erneuern können. Umweltprobleme erfordern nicht nur nachträgliche Schutzmaßnahmen, sondern auch aktiven Klimaschutz durch ein Umdenken in der Industriegesellschaft. In der Logistik- und Transportbranche ist "Green </a:t>
            </a:r>
            <a:r>
              <a:rPr lang="de-AT" dirty="0" err="1"/>
              <a:t>Logistics</a:t>
            </a:r>
            <a:r>
              <a:rPr lang="de-AT" dirty="0"/>
              <a:t>" ein gängiger Begriff. Es bezeichnet die ganzheitliche Transformation von Logistikstrategien, -strukturen, -prozessen und -systemen, um umweltfreundliche und ressourcenschonende Logistikprozesse zu schaffen. Das Ziel der "grünen" Logistik besteht darin, ein Gleichgewicht zwischen ökonomischer und ökologischer Effizienz zu erreichen und einen nachhaltigen Unternehmenswert zu schaffen.</a:t>
            </a:r>
          </a:p>
          <a:p>
            <a:endParaRPr lang="de-AT" dirty="0"/>
          </a:p>
          <a:p>
            <a:r>
              <a:rPr lang="de-AT" dirty="0"/>
              <a:t>Quelle:</a:t>
            </a:r>
          </a:p>
          <a:p>
            <a:r>
              <a:rPr lang="de-AT" dirty="0"/>
              <a:t>Koch, Susanne (2012): Logistik – Eine Einführung in Ökonomie und Nachhaltigkeit, S. 292 ff.</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21</a:t>
            </a:fld>
            <a:endParaRPr lang="de-AT"/>
          </a:p>
        </p:txBody>
      </p:sp>
    </p:spTree>
    <p:extLst>
      <p:ext uri="{BB962C8B-B14F-4D97-AF65-F5344CB8AC3E}">
        <p14:creationId xmlns:p14="http://schemas.microsoft.com/office/powerpoint/2010/main" val="417352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Das Konzept “</a:t>
            </a:r>
            <a:r>
              <a:rPr lang="de-AT" dirty="0" err="1"/>
              <a:t>green</a:t>
            </a:r>
            <a:r>
              <a:rPr lang="de-AT" dirty="0"/>
              <a:t> </a:t>
            </a:r>
            <a:r>
              <a:rPr lang="de-AT" dirty="0" err="1"/>
              <a:t>logistics</a:t>
            </a:r>
            <a:r>
              <a:rPr lang="de-AT" dirty="0"/>
              <a:t>” versucht einen Ausgleich zwischen ökonomischen, ökologischen und sozialen Zielen im Bereich Logistik zu erreichen was wiederum auch den Transportbereich betrifft. Dadurch kommt es zu Spannungsfeldern zwischen diesen drei Bereichen, da nicht alle Ziele der einzelnen Bereiche gleichzeitig verfolgt werden können. Folgende Ziele können den jeweiligen Bereichen zugeordnet werden: </a:t>
            </a:r>
          </a:p>
          <a:p>
            <a:endParaRPr lang="de-AT" dirty="0"/>
          </a:p>
          <a:p>
            <a:r>
              <a:rPr lang="de-AT" dirty="0"/>
              <a:t>Soziale Ziele: Bewusstsein für nachhaltige Transporte schaffen und eine gute Lebensqualität garantieren. </a:t>
            </a:r>
          </a:p>
          <a:p>
            <a:r>
              <a:rPr lang="de-AT" dirty="0"/>
              <a:t>Ökologische Ziele: Reduktion der Emissionen sowie generell den Ressourcenkonsum reduzieren. </a:t>
            </a:r>
          </a:p>
          <a:p>
            <a:r>
              <a:rPr lang="de-AT" dirty="0"/>
              <a:t>Ökonomische Ziele: aus finanzieller Sicht sollten keine Mehrkosten anfallen bzw. eine Kostenreduktion realisiert werden und Unproduktivitäten (Zeitspanne, in der etwas oder jemand nicht produktiv ist) minimiert werden.  </a:t>
            </a:r>
          </a:p>
          <a:p>
            <a:endParaRPr lang="de-AT" dirty="0"/>
          </a:p>
          <a:p>
            <a:r>
              <a:rPr lang="de-AT" dirty="0"/>
              <a:t>Den unterschiedlichen Bereichen können selbstverständlich noch andere Ziele zugeordnet werden, wodurch sich eine ausgeglichene Zielverfolgung über alle Bereiche hinweg noch schwieriger gestaltet. </a:t>
            </a:r>
          </a:p>
          <a:p>
            <a:endParaRPr lang="de-AT" dirty="0"/>
          </a:p>
          <a:p>
            <a:r>
              <a:rPr lang="de-AT" dirty="0"/>
              <a:t>Quellen:</a:t>
            </a:r>
          </a:p>
          <a:p>
            <a:r>
              <a:rPr lang="de-AT" dirty="0" err="1"/>
              <a:t>Pazirandeh</a:t>
            </a:r>
            <a:r>
              <a:rPr lang="de-AT" dirty="0"/>
              <a:t>, Ali / Jafari, Hamid (2013): Making sense </a:t>
            </a:r>
            <a:r>
              <a:rPr lang="de-AT" dirty="0" err="1"/>
              <a:t>of</a:t>
            </a:r>
            <a:r>
              <a:rPr lang="de-AT" dirty="0"/>
              <a:t> </a:t>
            </a:r>
            <a:r>
              <a:rPr lang="de-AT" dirty="0" err="1"/>
              <a:t>green</a:t>
            </a:r>
            <a:r>
              <a:rPr lang="de-AT" dirty="0"/>
              <a:t> </a:t>
            </a:r>
            <a:r>
              <a:rPr lang="de-AT" dirty="0" err="1"/>
              <a:t>logistics</a:t>
            </a:r>
            <a:r>
              <a:rPr lang="de-AT" dirty="0"/>
              <a:t>; In: International Journal </a:t>
            </a:r>
            <a:r>
              <a:rPr lang="de-AT" dirty="0" err="1"/>
              <a:t>of</a:t>
            </a:r>
            <a:r>
              <a:rPr lang="de-AT" dirty="0"/>
              <a:t> </a:t>
            </a:r>
            <a:r>
              <a:rPr lang="de-AT" dirty="0" err="1"/>
              <a:t>Productivity</a:t>
            </a:r>
            <a:r>
              <a:rPr lang="de-AT" dirty="0"/>
              <a:t> and Performance Management, S. 889f.</a:t>
            </a:r>
          </a:p>
          <a:p>
            <a:r>
              <a:rPr lang="de-AT" dirty="0" err="1"/>
              <a:t>Saroha</a:t>
            </a:r>
            <a:r>
              <a:rPr lang="de-AT" dirty="0"/>
              <a:t>, </a:t>
            </a:r>
            <a:r>
              <a:rPr lang="de-AT" dirty="0" err="1"/>
              <a:t>Rituraj</a:t>
            </a:r>
            <a:r>
              <a:rPr lang="de-AT" dirty="0"/>
              <a:t> (2014): Green </a:t>
            </a:r>
            <a:r>
              <a:rPr lang="de-AT" dirty="0" err="1"/>
              <a:t>logistics</a:t>
            </a:r>
            <a:r>
              <a:rPr lang="de-AT" dirty="0"/>
              <a:t> &amp; </a:t>
            </a:r>
            <a:r>
              <a:rPr lang="de-AT" dirty="0" err="1"/>
              <a:t>its</a:t>
            </a:r>
            <a:r>
              <a:rPr lang="de-AT" dirty="0"/>
              <a:t> </a:t>
            </a:r>
            <a:r>
              <a:rPr lang="de-AT" dirty="0" err="1"/>
              <a:t>significance</a:t>
            </a:r>
            <a:r>
              <a:rPr lang="de-AT" dirty="0"/>
              <a:t> in modern </a:t>
            </a:r>
            <a:r>
              <a:rPr lang="de-AT" dirty="0" err="1"/>
              <a:t>day</a:t>
            </a:r>
            <a:r>
              <a:rPr lang="de-AT" dirty="0"/>
              <a:t> </a:t>
            </a:r>
            <a:r>
              <a:rPr lang="de-AT" dirty="0" err="1"/>
              <a:t>systems</a:t>
            </a:r>
            <a:r>
              <a:rPr lang="de-AT" dirty="0"/>
              <a:t>; In: International Review </a:t>
            </a:r>
            <a:r>
              <a:rPr lang="de-AT" dirty="0" err="1"/>
              <a:t>of</a:t>
            </a:r>
            <a:r>
              <a:rPr lang="de-AT" dirty="0"/>
              <a:t> Applied Engineering Research, S. 90</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22</a:t>
            </a:fld>
            <a:endParaRPr lang="de-AT"/>
          </a:p>
        </p:txBody>
      </p:sp>
    </p:spTree>
    <p:extLst>
      <p:ext uri="{BB962C8B-B14F-4D97-AF65-F5344CB8AC3E}">
        <p14:creationId xmlns:p14="http://schemas.microsoft.com/office/powerpoint/2010/main" val="2341567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Nachhaltigkeit im Dreiklang – Ökonomie, Ökologie, Soziales im Spannungsfeld</a:t>
            </a:r>
          </a:p>
          <a:p>
            <a:r>
              <a:rPr lang="de-AT" dirty="0"/>
              <a:t>Dauer: 1 EH</a:t>
            </a:r>
          </a:p>
          <a:p>
            <a:endParaRPr lang="de-AT" dirty="0"/>
          </a:p>
          <a:p>
            <a:r>
              <a:rPr lang="de-AT" dirty="0"/>
              <a:t>Diskussion in drei Gruppen.</a:t>
            </a:r>
          </a:p>
          <a:p>
            <a:r>
              <a:rPr lang="de-AT" dirty="0"/>
              <a:t>Jede Gruppe bekommt eine Säule der Nachhaltigkeit zugeteilt und diskutiert über folgende Fragen:</a:t>
            </a:r>
          </a:p>
          <a:p>
            <a:endParaRPr lang="de-AT" dirty="0"/>
          </a:p>
          <a:p>
            <a:r>
              <a:rPr lang="de-AT" dirty="0"/>
              <a:t>Gruppe 1: Ökonomie – Nachhaltigkeit vs. Profit</a:t>
            </a:r>
          </a:p>
          <a:p>
            <a:r>
              <a:rPr lang="de-AT" dirty="0"/>
              <a:t> Wo stehen wirtschaftliche Interessen im Widerspruch zu ökologischen oder sozialen Zielen?</a:t>
            </a:r>
          </a:p>
          <a:p>
            <a:r>
              <a:rPr lang="de-AT" dirty="0"/>
              <a:t> Beispiele für Unternehmen oder Branchen, die nicht nachhaltig handeln</a:t>
            </a:r>
          </a:p>
          <a:p>
            <a:r>
              <a:rPr lang="de-AT" dirty="0"/>
              <a:t> Gibt es positive Beispiele für nachhaltiges Wirtschaften?</a:t>
            </a:r>
          </a:p>
          <a:p>
            <a:endParaRPr lang="de-AT" dirty="0"/>
          </a:p>
          <a:p>
            <a:r>
              <a:rPr lang="de-AT" dirty="0"/>
              <a:t>Gruppe 2: Ökologie – Umwelt retten, aber wie?</a:t>
            </a:r>
          </a:p>
          <a:p>
            <a:r>
              <a:rPr lang="de-AT" dirty="0"/>
              <a:t> Warum werden Umweltziele oft nicht erreicht?</a:t>
            </a:r>
          </a:p>
          <a:p>
            <a:r>
              <a:rPr lang="de-AT" dirty="0"/>
              <a:t> Welche Herausforderungen gibt es (z. B. Klimaschutz, Ressourcenverbrauch, Umweltverschmutzung, Artensterben)?</a:t>
            </a:r>
          </a:p>
          <a:p>
            <a:r>
              <a:rPr lang="de-AT" dirty="0"/>
              <a:t> Wer trägt Verantwortung – Politik, Unternehmen oder Konsumenten?</a:t>
            </a:r>
          </a:p>
          <a:p>
            <a:endParaRPr lang="de-AT" dirty="0"/>
          </a:p>
          <a:p>
            <a:r>
              <a:rPr lang="de-AT" dirty="0"/>
              <a:t>Gruppe 3: Soziales – Nachhaltigkeit für alle?</a:t>
            </a:r>
          </a:p>
          <a:p>
            <a:r>
              <a:rPr lang="de-AT" dirty="0"/>
              <a:t> Wo führt unser Wirtschaftssystem zu sozialer Ungerechtigkeit?</a:t>
            </a:r>
          </a:p>
          <a:p>
            <a:r>
              <a:rPr lang="de-AT" dirty="0"/>
              <a:t> Welche Menschen oder Länder leiden besonders unter nicht-nachhaltigem Handeln?</a:t>
            </a:r>
          </a:p>
          <a:p>
            <a:r>
              <a:rPr lang="de-AT" dirty="0"/>
              <a:t> Warum ist nachhaltiges Leben für viele Menschen schwer umsetzbar?</a:t>
            </a:r>
          </a:p>
          <a:p>
            <a:endParaRPr lang="de-AT" dirty="0"/>
          </a:p>
          <a:p>
            <a:r>
              <a:rPr lang="de-AT" dirty="0"/>
              <a:t>Gemeinsame Reflexion im Klassenverband im Anschluss:</a:t>
            </a:r>
          </a:p>
          <a:p>
            <a:r>
              <a:rPr lang="de-AT" dirty="0"/>
              <a:t>Wie können wir Nachhaltigkeit in allen Bereichen besser umsetzen?</a:t>
            </a:r>
          </a:p>
          <a:p>
            <a:r>
              <a:rPr lang="de-AT" dirty="0"/>
              <a:t>Was können wir als Einzelpersonen oder Gesellschaft tun?</a:t>
            </a:r>
          </a:p>
          <a:p>
            <a:r>
              <a:rPr lang="de-AT" dirty="0"/>
              <a:t>Welche der drei Säulen ist am schwersten umzusetzen?</a:t>
            </a:r>
          </a:p>
          <a:p>
            <a:endParaRPr lang="de-AT" dirty="0"/>
          </a:p>
          <a:p>
            <a:r>
              <a:rPr lang="de-AT" dirty="0"/>
              <a:t>Mögliche Lösungsansätze/Input für Lehrkräfte:</a:t>
            </a:r>
          </a:p>
          <a:p>
            <a:endParaRPr lang="de-AT" dirty="0"/>
          </a:p>
          <a:p>
            <a:r>
              <a:rPr lang="de-AT" dirty="0"/>
              <a:t>Ökonomie – Nachhaltigkeit vs. Profit</a:t>
            </a:r>
          </a:p>
          <a:p>
            <a:r>
              <a:rPr lang="de-AT" dirty="0"/>
              <a:t>Diskussion: Ist nachhaltiges Wirtschaften mit Gewinnen vereinbar? Welche Unternehmen machen es vor?</a:t>
            </a:r>
          </a:p>
          <a:p>
            <a:r>
              <a:rPr lang="de-AT" dirty="0"/>
              <a:t>Lösungsansätze:</a:t>
            </a:r>
          </a:p>
          <a:p>
            <a:r>
              <a:rPr lang="de-AT" dirty="0"/>
              <a:t>    Nachhaltige Geschäftsmodelle fördern: Unternehmen mit Umweltzertifikaten oder Kreislaufwirtschaftssystemen belohnen.</a:t>
            </a:r>
          </a:p>
          <a:p>
            <a:r>
              <a:rPr lang="de-AT" dirty="0"/>
              <a:t>    Echte Preise einführen („True </a:t>
            </a:r>
            <a:r>
              <a:rPr lang="de-AT" dirty="0" err="1"/>
              <a:t>Cost</a:t>
            </a:r>
            <a:r>
              <a:rPr lang="de-AT" dirty="0"/>
              <a:t> Pricing“): Umwelt- und Sozialkosten in die Preise einrechnen (z. B. CO₂-Steuer, Plastiksteuer).</a:t>
            </a:r>
          </a:p>
          <a:p>
            <a:r>
              <a:rPr lang="de-AT" dirty="0"/>
              <a:t>    Gesetze &amp; Anreize für Unternehmen: Steuererleichterungen für nachhaltige Firmen, strengere Umweltauflagen für umweltschädliche Unternehmen.</a:t>
            </a:r>
          </a:p>
          <a:p>
            <a:r>
              <a:rPr lang="de-AT" dirty="0"/>
              <a:t>    Konsumentenverhalten verändern: Mehr Bewusstsein für nachhaltigen Konsum (z. B. weniger Fast Fashion, mehr regionale Produkte).</a:t>
            </a:r>
          </a:p>
          <a:p>
            <a:r>
              <a:rPr lang="de-AT" dirty="0"/>
              <a:t>    Faire Lieferketten sicherstellen: Verpflichtende Nachhaltigkeitsberichte für große Unternehmen.</a:t>
            </a:r>
          </a:p>
          <a:p>
            <a:endParaRPr lang="de-AT" dirty="0"/>
          </a:p>
          <a:p>
            <a:r>
              <a:rPr lang="de-AT" dirty="0"/>
              <a:t>Ökologie – Umwelt retten, aber wie?</a:t>
            </a:r>
          </a:p>
          <a:p>
            <a:r>
              <a:rPr lang="de-AT" dirty="0"/>
              <a:t>Diskussion: Warum setzen sich Umweltziele so schwer durch? Wer ist verantwortlich – Politik, Wirtschaft oder Konsumenten?</a:t>
            </a:r>
          </a:p>
          <a:p>
            <a:r>
              <a:rPr lang="de-AT" dirty="0"/>
              <a:t>Lösungsansätze:</a:t>
            </a:r>
          </a:p>
          <a:p>
            <a:r>
              <a:rPr lang="de-AT" dirty="0"/>
              <a:t>    Umweltbewusstes Verhalten fördern: Mehr Bildung zu Nachhaltigkeit in Schulen und Unternehmen.</a:t>
            </a:r>
          </a:p>
          <a:p>
            <a:r>
              <a:rPr lang="de-AT" dirty="0"/>
              <a:t>    CO₂-Ausstoß drastisch senken: Ausbau erneuerbarer Energien, höhere CO₂-Steuern, strengere Emissionsrichtlinien.</a:t>
            </a:r>
          </a:p>
          <a:p>
            <a:r>
              <a:rPr lang="de-AT" dirty="0"/>
              <a:t>    Kreislaufwirtschaft stärken: Mehr Recycling, weniger Müll, längere Produktlebensdauer (z. B. Reparierbarkeit fördern).</a:t>
            </a:r>
          </a:p>
          <a:p>
            <a:r>
              <a:rPr lang="de-AT" dirty="0"/>
              <a:t>    Ökologisches Handeln belohnen: Förderungen für nachhaltige Unternehmen und Subventionen für klimafreundliche Technologien.</a:t>
            </a:r>
          </a:p>
          <a:p>
            <a:r>
              <a:rPr lang="de-AT" dirty="0"/>
              <a:t>    Globale Zusammenarbeit verstärken: Umweltprobleme sind global – internationale Abkommen und stärkere Kontrolle nötig.</a:t>
            </a:r>
          </a:p>
          <a:p>
            <a:endParaRPr lang="de-AT" dirty="0"/>
          </a:p>
          <a:p>
            <a:r>
              <a:rPr lang="de-AT" dirty="0"/>
              <a:t>Soziales – Nachhaltigkeit für alle?</a:t>
            </a:r>
          </a:p>
          <a:p>
            <a:r>
              <a:rPr lang="de-AT" dirty="0"/>
              <a:t>Diskussion: Ist nachhaltiges Leben ein Luxusproblem? Wie kann Nachhaltigkeit sozial gerecht gestaltet werden?</a:t>
            </a:r>
          </a:p>
          <a:p>
            <a:r>
              <a:rPr lang="de-AT" dirty="0"/>
              <a:t>Lösungsansätze:</a:t>
            </a:r>
          </a:p>
          <a:p>
            <a:r>
              <a:rPr lang="de-AT" dirty="0"/>
              <a:t>    Faire Löhne &amp; Arbeitsbedingungen weltweit: Mindeststandards für Löhne und Arbeitsbedingungen durchsetzen.</a:t>
            </a:r>
          </a:p>
          <a:p>
            <a:r>
              <a:rPr lang="de-AT" dirty="0"/>
              <a:t>    Sozial gerechte Nachhaltigkeit: Umweltfreundliche Produkte und Dienstleistungen für alle leistbar machen.</a:t>
            </a:r>
          </a:p>
          <a:p>
            <a:r>
              <a:rPr lang="de-AT" dirty="0"/>
              <a:t>    Stärkere soziale Absicherung: Zugang zu Bildung, Gesundheitsversorgung und fairen Arbeitsbedingungen verbessern.</a:t>
            </a:r>
          </a:p>
          <a:p>
            <a:r>
              <a:rPr lang="de-AT" dirty="0"/>
              <a:t>    Stadtplanung &amp; Infrastruktur nachhaltiger gestalten: Mehr öffentlicher Nahverkehr, weniger Autoverkehr, bezahlbarer Wohnraum.</a:t>
            </a:r>
          </a:p>
          <a:p>
            <a:r>
              <a:rPr lang="de-AT" dirty="0"/>
              <a:t>    Bewusstseinsbildung fördern: Kampagnen und Bildungsangebote zu nachhaltigem Konsum und fairer Produktion.</a:t>
            </a:r>
          </a:p>
          <a:p>
            <a:endParaRPr lang="de-AT" dirty="0"/>
          </a:p>
          <a:p>
            <a:r>
              <a:rPr lang="de-AT" dirty="0"/>
              <a:t>Weitere Diskussionsfragen für die Gruppen:</a:t>
            </a:r>
          </a:p>
          <a:p>
            <a:r>
              <a:rPr lang="de-AT" dirty="0"/>
              <a:t>    Was kann jeder Einzelne tun – und wo braucht es Politik &amp; Wirtschaft?</a:t>
            </a:r>
          </a:p>
          <a:p>
            <a:r>
              <a:rPr lang="de-AT" dirty="0"/>
              <a:t>    Ist eine „grüne Wirtschaft“ überhaupt realistisch, oder braucht es radikalere Veränderungen?</a:t>
            </a:r>
          </a:p>
          <a:p>
            <a:r>
              <a:rPr lang="de-AT" dirty="0"/>
              <a:t>    Sollten Unternehmen für Umwelt- und Sozialschäden haftbar gemacht werden?</a:t>
            </a:r>
          </a:p>
          <a:p>
            <a:r>
              <a:rPr lang="de-AT" dirty="0"/>
              <a:t>    Warum wird Nachhaltigkeit oft als teuer oder unpraktisch wahrgenommen?</a:t>
            </a:r>
          </a:p>
          <a:p>
            <a:r>
              <a:rPr lang="de-AT" dirty="0"/>
              <a:t>    Welche Länder oder Branchen sind Vorreiter in nachhaltigem Wirtschaften?</a:t>
            </a:r>
          </a:p>
          <a:p>
            <a:endParaRPr lang="de-AT" dirty="0"/>
          </a:p>
          <a:p>
            <a:r>
              <a:rPr lang="de-AT" dirty="0"/>
              <a:t>Lernziele:</a:t>
            </a:r>
          </a:p>
          <a:p>
            <a:r>
              <a:rPr lang="de-AT" dirty="0"/>
              <a:t>Die </a:t>
            </a:r>
            <a:r>
              <a:rPr lang="de-AT" dirty="0" err="1"/>
              <a:t>Schüler:innen</a:t>
            </a:r>
            <a:r>
              <a:rPr lang="de-AT" dirty="0"/>
              <a:t> verstehen die drei Säulen der Nachhaltigkeit – Ökonomie, Ökologie und Soziales – und erkennen deren wechselseitige Abhängigkeiten sowie mögliche Zielkonflikte.</a:t>
            </a:r>
          </a:p>
          <a:p>
            <a:r>
              <a:rPr lang="de-AT" dirty="0"/>
              <a:t>Die </a:t>
            </a:r>
            <a:r>
              <a:rPr lang="de-AT" dirty="0" err="1"/>
              <a:t>Schüler:innen</a:t>
            </a:r>
            <a:r>
              <a:rPr lang="de-AT" dirty="0"/>
              <a:t> hinterfragen kritisch Unternehmensstrategien und politische Maßnahmen im Hinblick auf ihre Nachhaltigkeit.</a:t>
            </a:r>
          </a:p>
          <a:p>
            <a:r>
              <a:rPr lang="de-AT" dirty="0"/>
              <a:t>Die </a:t>
            </a:r>
            <a:r>
              <a:rPr lang="de-AT" dirty="0" err="1"/>
              <a:t>Schüler:innen</a:t>
            </a:r>
            <a:r>
              <a:rPr lang="de-AT" dirty="0"/>
              <a:t> reflektieren ihre eigene Rolle als </a:t>
            </a:r>
            <a:r>
              <a:rPr lang="de-AT" dirty="0" err="1"/>
              <a:t>Konsument:innen</a:t>
            </a:r>
            <a:r>
              <a:rPr lang="de-AT" dirty="0"/>
              <a:t> und entwickeln ein Bewusstsein für globale Verantwortung.</a:t>
            </a:r>
          </a:p>
          <a:p>
            <a:r>
              <a:rPr lang="de-AT" dirty="0"/>
              <a:t>Die </a:t>
            </a:r>
            <a:r>
              <a:rPr lang="de-AT" dirty="0" err="1"/>
              <a:t>Schüler:innen</a:t>
            </a:r>
            <a:r>
              <a:rPr lang="de-AT" dirty="0"/>
              <a:t> wenden kritisches Denken an, arbeiten kooperativ im Team und verbessern ihre Fähigkeit, Argumente strukturiert und überzeugend zu formulieren.</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23</a:t>
            </a:fld>
            <a:endParaRPr lang="de-AT"/>
          </a:p>
        </p:txBody>
      </p:sp>
    </p:spTree>
    <p:extLst>
      <p:ext uri="{BB962C8B-B14F-4D97-AF65-F5344CB8AC3E}">
        <p14:creationId xmlns:p14="http://schemas.microsoft.com/office/powerpoint/2010/main" val="3040506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3</a:t>
            </a:fld>
            <a:endParaRPr lang="de-AT"/>
          </a:p>
        </p:txBody>
      </p:sp>
    </p:spTree>
    <p:extLst>
      <p:ext uri="{BB962C8B-B14F-4D97-AF65-F5344CB8AC3E}">
        <p14:creationId xmlns:p14="http://schemas.microsoft.com/office/powerpoint/2010/main" val="448914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Im Jahr 2015 hat die Weltgemeinschaft unter der Leitung der Vereinten Nationen die Agenda 2030 verabschiedet. Diese Agenda setzt sich aus 17 globalen Zielen zusammen, die eine bessere Zukunft für alle anstreben. Ziel der Agenda 2030 ist es, weltweit ein menschenwürdiges Leben zu ermöglichen und gleichzeitig die natürlichen Lebensgrundlagen nachhaltig zu schützen. Hierbei werden ökonomische, ökologische und soziale Aspekte berücksichtigt. Die Agenda 2030 betont die gemeinsame Verantwortung aller Akteure, einschließlich Politik, Wirtschaft, Wissenschaft, Zivilgesellschaft und jedes einzelnen Menschen.</a:t>
            </a:r>
          </a:p>
          <a:p>
            <a:endParaRPr lang="de-AT" dirty="0"/>
          </a:p>
          <a:p>
            <a:r>
              <a:rPr lang="de-AT" dirty="0"/>
              <a:t>Quelle:</a:t>
            </a:r>
          </a:p>
          <a:p>
            <a:r>
              <a:rPr lang="de-AT" dirty="0"/>
              <a:t>UNRIC (2025): https://unric.org/de/17ziele/; Abruf 18.03.2025</a:t>
            </a:r>
          </a:p>
          <a:p>
            <a:endParaRPr lang="de-AT" dirty="0"/>
          </a:p>
          <a:p>
            <a:r>
              <a:rPr lang="de-AT" dirty="0"/>
              <a:t>Bildquelle:</a:t>
            </a:r>
            <a:br>
              <a:rPr lang="de-AT" dirty="0"/>
            </a:br>
            <a:r>
              <a:rPr lang="de-AT" dirty="0"/>
              <a:t>Engagement Global (2024): https://17ziele.de/downloads.html, Abruf 08.04.2024</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24</a:t>
            </a:fld>
            <a:endParaRPr lang="de-AT"/>
          </a:p>
        </p:txBody>
      </p:sp>
    </p:spTree>
    <p:extLst>
      <p:ext uri="{BB962C8B-B14F-4D97-AF65-F5344CB8AC3E}">
        <p14:creationId xmlns:p14="http://schemas.microsoft.com/office/powerpoint/2010/main" val="2673908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Der europäische Grüne Deal wurde 2019 ins Leben gerufen und ist eine Zusammenstellung von politischen Maßnahmen, die von der EU ergriffen werden, um den Übergang zu einer klimaneutralen Gesellschaft bis 2050 zu ermöglichen. Das Ziel des Grünen Deals besteht darin, eine faire und wohlhabende Gesellschaft zu schaffen, die von einer modernen und wettbewerbsfähigen Wirtschaft unterstützt wird.</a:t>
            </a:r>
          </a:p>
          <a:p>
            <a:r>
              <a:rPr lang="de-AT" dirty="0"/>
              <a:t>Um dieses Ziel zu erreichen, betont der Grüne Deal, dass ein ganzheitlicher und sektorenübergreifender Ansatz notwendig ist, bei dem alle relevanten Politikbereiche auf das übergeordnete Ziel des Klimaschutzes ausgerichtet sind. Das Paket enthält Maßnahmen, die eine breite Palette von Politikbereichen betreffen, einschließlich Klima, Umwelt, Energie, Verkehr, Industrie, Landwirtschaft und nachhaltiges Finanzwesen.</a:t>
            </a:r>
          </a:p>
          <a:p>
            <a:endParaRPr lang="de-AT" dirty="0"/>
          </a:p>
          <a:p>
            <a:r>
              <a:rPr lang="de-AT" dirty="0"/>
              <a:t>Der Europäische Green Deal hat das Ziel, bis 2050 eine klimaneutrale EU zu erreichen, wobei die Treibhausgasemissionen bis 2030 um mindestens 55 % gegenüber 1990 reduziert werden sollen. Dazu bedarf es einer grundlegenden Umstellung von Wirtschaft und Gesellschaft in vielen Bereichen. </a:t>
            </a:r>
          </a:p>
          <a:p>
            <a:r>
              <a:rPr lang="de-AT" dirty="0"/>
              <a:t>"Fit für 55" ist ein Maßnahmenpaket, das die Überarbeitung und Aktualisierung von EU-Rechtsvorschriften sowie die Einführung neuer Initiativen umfasst, um sicherzustellen, dass die EU-Maßnahmen mit den Klimazielen des Rates und des Europäischen Parlaments im Einklang stehen.</a:t>
            </a:r>
          </a:p>
          <a:p>
            <a:endParaRPr lang="de-AT" dirty="0"/>
          </a:p>
          <a:p>
            <a:r>
              <a:rPr lang="de-AT" dirty="0"/>
              <a:t>Quellen:</a:t>
            </a:r>
          </a:p>
          <a:p>
            <a:r>
              <a:rPr lang="de-AT" dirty="0"/>
              <a:t>Europäische Kommission, Generaldirektion Kommunikation (2019): Was ist der europäische Grüne Deal?, In: https://data.europa.eu/doi/10.2775/944554; Abruf 13.03.2025</a:t>
            </a:r>
          </a:p>
          <a:p>
            <a:r>
              <a:rPr lang="de-AT" dirty="0"/>
              <a:t>Europäischer Rat der Europäischen Union (2024): https://www.consilium.europa.eu/de/policies/green-deal/; Abruf 13.03.2025</a:t>
            </a:r>
          </a:p>
          <a:p>
            <a:endParaRPr lang="de-AT" dirty="0"/>
          </a:p>
          <a:p>
            <a:endParaRPr lang="de-AT" dirty="0"/>
          </a:p>
          <a:p>
            <a:r>
              <a:rPr lang="de-AT" dirty="0"/>
              <a:t>Bildquelle:</a:t>
            </a:r>
          </a:p>
          <a:p>
            <a:r>
              <a:rPr lang="de-AT" dirty="0"/>
              <a:t>Europäische Kommission, Generaldirektion Kommunikation (2019): Was ist der europäische Grüne Deal?, In: https://data.europa.eu/doi/10.2775/944554; Abruf 13.03.2025</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25</a:t>
            </a:fld>
            <a:endParaRPr lang="de-AT"/>
          </a:p>
        </p:txBody>
      </p:sp>
    </p:spTree>
    <p:extLst>
      <p:ext uri="{BB962C8B-B14F-4D97-AF65-F5344CB8AC3E}">
        <p14:creationId xmlns:p14="http://schemas.microsoft.com/office/powerpoint/2010/main" val="864520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Die Europäische Union hat sich zum Ziel gesetzt, bis 2050 als erster Kontinent klimaneutral zu werden und die Treibhausgasemissionen des Verkehrssektor um 90% zu senken.</a:t>
            </a:r>
          </a:p>
          <a:p>
            <a:r>
              <a:rPr lang="de-AT" dirty="0"/>
              <a:t>Die Strategie für nachhaltige und intelligente Mobilität der Europäischen Kommission benennt zur Zielerreichung u.a. eine Verkehrsverlagerung hin zu nachhaltigen Verkehrsträgern. Die Zielvorgabe für die Schifffahrt sieht eine Zunahme der Binnenschifffahrt und des Kurzstreckenseeverkehrs bis 2030 um 25% und bis 2050 um 50% vor. Steigerung des Schienengüterverkehrs um 50 % bis 2030 und eine Verdopplung bis 2050. </a:t>
            </a:r>
          </a:p>
          <a:p>
            <a:endParaRPr lang="de-AT" dirty="0"/>
          </a:p>
          <a:p>
            <a:r>
              <a:rPr lang="de-AT" dirty="0"/>
              <a:t>Quelle: </a:t>
            </a:r>
          </a:p>
          <a:p>
            <a:r>
              <a:rPr lang="de-AT" dirty="0"/>
              <a:t>Europäische </a:t>
            </a:r>
            <a:r>
              <a:rPr lang="de-AT" dirty="0" err="1"/>
              <a:t>Kommissione</a:t>
            </a:r>
            <a:r>
              <a:rPr lang="de-AT" dirty="0"/>
              <a:t> (2025): https://commission.europa.eu/strategy-and-policy/priorities-2019-2024/european-green-deal_de; Abruf 05.02.2025</a:t>
            </a:r>
          </a:p>
          <a:p>
            <a:r>
              <a:rPr lang="de-AT" dirty="0"/>
              <a:t>European </a:t>
            </a:r>
            <a:r>
              <a:rPr lang="de-AT" dirty="0" err="1"/>
              <a:t>Commission</a:t>
            </a:r>
            <a:r>
              <a:rPr lang="de-AT" dirty="0"/>
              <a:t> (2023): </a:t>
            </a:r>
            <a:r>
              <a:rPr lang="de-AT" dirty="0" err="1"/>
              <a:t>Sustainable</a:t>
            </a:r>
            <a:r>
              <a:rPr lang="de-AT" dirty="0"/>
              <a:t> &amp; Smart Mobility </a:t>
            </a:r>
            <a:r>
              <a:rPr lang="de-AT" dirty="0" err="1"/>
              <a:t>Strategy</a:t>
            </a:r>
            <a:r>
              <a:rPr lang="de-AT" dirty="0"/>
              <a:t>, In: https://transport.ec.europa.eu/transport-themes/mobility-strategy_en; Abruf 05.02.2025; S.10</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26</a:t>
            </a:fld>
            <a:endParaRPr lang="de-AT"/>
          </a:p>
        </p:txBody>
      </p:sp>
    </p:spTree>
    <p:extLst>
      <p:ext uri="{BB962C8B-B14F-4D97-AF65-F5344CB8AC3E}">
        <p14:creationId xmlns:p14="http://schemas.microsoft.com/office/powerpoint/2010/main" val="35581583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Die Europäische Union hat sich zum Ziel gesetzt, bis 2050 als erster Kontinent klimaneutral zu werden und die Treibhausgasemissionen des Verkehrssektor um 90% zu senken.</a:t>
            </a:r>
          </a:p>
          <a:p>
            <a:r>
              <a:rPr lang="de-AT" dirty="0"/>
              <a:t>Die Strategie für nachhaltige und intelligente Mobilität der Europäischen Kommission benennt zur Zielerreichung u.a. eine Verkehrsverlagerung hin zu nachhaltigen Verkehrsträgern. Die Zielvorgabe für die Schifffahrt sieht eine Zunahme der Binnenschifffahrt und des Kurzstreckenseeverkehrs bis 2030 um 25% und bis 2050 um 50% vor. Steigerung des Schienengüterverkehrs um 50 % bis 2030 und eine Verdopplung bis 2050.</a:t>
            </a:r>
          </a:p>
          <a:p>
            <a:endParaRPr lang="de-AT" dirty="0"/>
          </a:p>
          <a:p>
            <a:r>
              <a:rPr lang="de-AT" dirty="0"/>
              <a:t>Ein ungebrochener oder eingliedriger Verkehr meint den Direktverkehr vom Absender zum Empfänger.</a:t>
            </a:r>
          </a:p>
          <a:p>
            <a:r>
              <a:rPr lang="de-AT" dirty="0"/>
              <a:t>Unter dem Begriff „Transportkette“ oder „mehrgliedrigem Transport“ versteht man den Transport vom Absender zum Empfänger mit verschiedenen Transportmitteln.</a:t>
            </a:r>
          </a:p>
          <a:p>
            <a:r>
              <a:rPr lang="de-AT" dirty="0"/>
              <a:t>Beim unimodalen Transport ändert sich der Verkehrsträger nicht. Beispiele: LKW-Transporte auf der Straße oder Eisenbahntransporte zwischen zwei Standorten mit direkter Gleisanbindung. Die Waren werden zwar umgeladen, aber es kommt nur ein Verkehrsträger zum Einsatz.</a:t>
            </a:r>
          </a:p>
          <a:p>
            <a:r>
              <a:rPr lang="de-AT" dirty="0"/>
              <a:t>Bei multimodalen Transporten wird der Transport auf mehr als einem Verkehrsträger abgewickelt.</a:t>
            </a:r>
          </a:p>
          <a:p>
            <a:r>
              <a:rPr lang="de-AT" dirty="0"/>
              <a:t>Diese Transportketten sind nicht auf für den Gütertransport anwendbar sondern auch im Personenverkehr: z.B. individuelle Anreise mit PKW/Fahrrad zum Bahnhof und dann Umstieg auf öffentliche Verkehrsmittel</a:t>
            </a:r>
          </a:p>
          <a:p>
            <a:endParaRPr lang="de-AT" dirty="0"/>
          </a:p>
          <a:p>
            <a:r>
              <a:rPr lang="de-AT" dirty="0"/>
              <a:t>Quelle: </a:t>
            </a:r>
          </a:p>
          <a:p>
            <a:r>
              <a:rPr lang="de-AT" dirty="0"/>
              <a:t>Europäische Kommission (2025): https://commission.europa.eu/strategy-and-policy/priorities-2019-2024/european-green-deal_de; Abruf 05.02.2025</a:t>
            </a:r>
          </a:p>
          <a:p>
            <a:r>
              <a:rPr lang="de-AT" dirty="0"/>
              <a:t>European </a:t>
            </a:r>
            <a:r>
              <a:rPr lang="de-AT" dirty="0" err="1"/>
              <a:t>Commission</a:t>
            </a:r>
            <a:r>
              <a:rPr lang="de-AT" dirty="0"/>
              <a:t> (2023): </a:t>
            </a:r>
            <a:r>
              <a:rPr lang="de-AT" dirty="0" err="1"/>
              <a:t>Sustainable</a:t>
            </a:r>
            <a:r>
              <a:rPr lang="de-AT" dirty="0"/>
              <a:t> &amp; Smart Mobility </a:t>
            </a:r>
            <a:r>
              <a:rPr lang="de-AT" dirty="0" err="1"/>
              <a:t>Strategy</a:t>
            </a:r>
            <a:r>
              <a:rPr lang="de-AT" dirty="0"/>
              <a:t>, In: https://transport.ec.europa.eu/transport-themes/mobility-strategy_en; Abruf 05.02.2025; S.10</a:t>
            </a:r>
          </a:p>
          <a:p>
            <a:r>
              <a:rPr lang="de-AT" dirty="0" err="1"/>
              <a:t>Muchna</a:t>
            </a:r>
            <a:r>
              <a:rPr lang="de-AT" dirty="0"/>
              <a:t>, Claus / Brandenburg, Hans/ Fottner, Johannes/ Gutermuth, Jens (2. Auflage 2021): Grundlagen der Logistik. Begriffe, Strukturen und Prozesse; S. 152 – 161</a:t>
            </a:r>
          </a:p>
          <a:p>
            <a:endParaRPr lang="de-AT" dirty="0"/>
          </a:p>
          <a:p>
            <a:r>
              <a:rPr lang="de-AT" dirty="0"/>
              <a:t>Bildquellen: </a:t>
            </a:r>
          </a:p>
          <a:p>
            <a:r>
              <a:rPr lang="de-AT" dirty="0" err="1"/>
              <a:t>Flaticon</a:t>
            </a:r>
            <a:r>
              <a:rPr lang="de-AT" dirty="0"/>
              <a:t> (2024):  https://www.flaticon.com/de/kostenlose-icons/lkw; Lkw Icons erstellt von </a:t>
            </a:r>
            <a:r>
              <a:rPr lang="de-AT" dirty="0" err="1"/>
              <a:t>Freepik</a:t>
            </a:r>
            <a:r>
              <a:rPr lang="de-AT" dirty="0"/>
              <a:t> – </a:t>
            </a:r>
            <a:r>
              <a:rPr lang="de-AT" dirty="0" err="1"/>
              <a:t>Flaticon</a:t>
            </a:r>
            <a:r>
              <a:rPr lang="de-AT" dirty="0"/>
              <a:t>, Abruf 20.05.2024</a:t>
            </a:r>
          </a:p>
          <a:p>
            <a:r>
              <a:rPr lang="de-AT" dirty="0" err="1"/>
              <a:t>Flaticon</a:t>
            </a:r>
            <a:r>
              <a:rPr lang="de-AT" dirty="0"/>
              <a:t> (2024): https://www.flaticon.com/de/kostenlose-icons/fabrik; Fabrik Icons erstellt von </a:t>
            </a:r>
            <a:r>
              <a:rPr lang="de-AT" dirty="0" err="1"/>
              <a:t>Freepik</a:t>
            </a:r>
            <a:r>
              <a:rPr lang="de-AT" dirty="0"/>
              <a:t> – </a:t>
            </a:r>
            <a:r>
              <a:rPr lang="de-AT" dirty="0" err="1"/>
              <a:t>Flaticon</a:t>
            </a:r>
            <a:r>
              <a:rPr lang="de-AT" dirty="0"/>
              <a:t>, Abruf 03.05.2024</a:t>
            </a:r>
          </a:p>
          <a:p>
            <a:r>
              <a:rPr lang="de-AT" dirty="0" err="1"/>
              <a:t>Flaticon</a:t>
            </a:r>
            <a:r>
              <a:rPr lang="de-AT" dirty="0"/>
              <a:t> (2024): https://www.flaticon.com/de/kostenlose-icons/fabrik; Fabrik Icons erstellt von </a:t>
            </a:r>
            <a:r>
              <a:rPr lang="de-AT" dirty="0" err="1"/>
              <a:t>Freepik</a:t>
            </a:r>
            <a:r>
              <a:rPr lang="de-AT" dirty="0"/>
              <a:t> – </a:t>
            </a:r>
            <a:r>
              <a:rPr lang="de-AT" dirty="0" err="1"/>
              <a:t>Flaticon</a:t>
            </a:r>
            <a:r>
              <a:rPr lang="de-AT" dirty="0"/>
              <a:t>, Abruf 03.05.2024</a:t>
            </a:r>
          </a:p>
          <a:p>
            <a:r>
              <a:rPr lang="de-AT" dirty="0" err="1"/>
              <a:t>Flaticon</a:t>
            </a:r>
            <a:r>
              <a:rPr lang="de-AT" dirty="0"/>
              <a:t> (2024): https://www.flaticon.com/de/kostenlose-icons/boxen; Boxen Icons erstellt von </a:t>
            </a:r>
            <a:r>
              <a:rPr lang="de-AT" dirty="0" err="1"/>
              <a:t>monkik</a:t>
            </a:r>
            <a:r>
              <a:rPr lang="de-AT" dirty="0"/>
              <a:t> – </a:t>
            </a:r>
            <a:r>
              <a:rPr lang="de-AT" dirty="0" err="1"/>
              <a:t>Flaticon</a:t>
            </a:r>
            <a:r>
              <a:rPr lang="de-AT" dirty="0"/>
              <a:t>, 20.05.2024</a:t>
            </a:r>
          </a:p>
          <a:p>
            <a:r>
              <a:rPr lang="de-AT" dirty="0" err="1"/>
              <a:t>Flaticon</a:t>
            </a:r>
            <a:r>
              <a:rPr lang="de-AT" dirty="0"/>
              <a:t> (2024): https://www.flaticon.com/de/kostenlose-icons/guterzug; Güterzug Icons erstellt von </a:t>
            </a:r>
            <a:r>
              <a:rPr lang="de-AT" dirty="0" err="1"/>
              <a:t>Freepik</a:t>
            </a:r>
            <a:r>
              <a:rPr lang="de-AT" dirty="0"/>
              <a:t> – </a:t>
            </a:r>
            <a:r>
              <a:rPr lang="de-AT" dirty="0" err="1"/>
              <a:t>Flaticon</a:t>
            </a:r>
            <a:r>
              <a:rPr lang="de-AT" dirty="0"/>
              <a:t>, 20.05.2024</a:t>
            </a:r>
          </a:p>
          <a:p>
            <a:r>
              <a:rPr lang="de-AT" dirty="0" err="1"/>
              <a:t>Flaticon</a:t>
            </a:r>
            <a:r>
              <a:rPr lang="de-AT" dirty="0"/>
              <a:t> (2024): https://www.flaticon.com/de/kostenlose-icons/schiff; Schiff Icons erstellt von </a:t>
            </a:r>
            <a:r>
              <a:rPr lang="de-AT" dirty="0" err="1"/>
              <a:t>Freepik</a:t>
            </a:r>
            <a:r>
              <a:rPr lang="de-AT" dirty="0"/>
              <a:t> – </a:t>
            </a:r>
            <a:r>
              <a:rPr lang="de-AT" dirty="0" err="1"/>
              <a:t>Flaticon</a:t>
            </a:r>
            <a:r>
              <a:rPr lang="de-AT" dirty="0"/>
              <a:t>, Abruf 29.04.2024</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27</a:t>
            </a:fld>
            <a:endParaRPr lang="de-AT"/>
          </a:p>
        </p:txBody>
      </p:sp>
    </p:spTree>
    <p:extLst>
      <p:ext uri="{BB962C8B-B14F-4D97-AF65-F5344CB8AC3E}">
        <p14:creationId xmlns:p14="http://schemas.microsoft.com/office/powerpoint/2010/main" val="2653332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Der Güterverkehr wird als ein umweltschädlicher Bereich der Logistik identifiziert, da er mit Treibhausgasemissionen und Verkehrsüberlastung wichtige Umwelt- und Nachhaltigkeitsprobleme in Europa verursacht. Angesichts des steigenden Transportaufkommens wird der Handlungsbedarf und die Relevanz des Themas Nachhaltigkeit im Güterverkehr immer größer.</a:t>
            </a:r>
          </a:p>
          <a:p>
            <a:r>
              <a:rPr lang="de-AT" dirty="0"/>
              <a:t>Um diesen Problemen entgegenzuwirken, werden verschiedene Maßnahmen ergriffen. Dazu gehören geänderte Preisgestaltung, die Nutzung alternativer Treibstoffe, die Förderung der Verlagerung auf nachhaltige Verkehrsträger wie Schiene und Binnenwasserstraße sowie die vermehrte Nutzung innovativer Technologien. </a:t>
            </a:r>
          </a:p>
          <a:p>
            <a:endParaRPr lang="de-AT" dirty="0"/>
          </a:p>
          <a:p>
            <a:r>
              <a:rPr lang="de-AT" dirty="0"/>
              <a:t>Quelle: </a:t>
            </a:r>
          </a:p>
          <a:p>
            <a:r>
              <a:rPr lang="de-AT" dirty="0"/>
              <a:t>Europäische Kommission (2011): Weißbuch - Fahrplan zu einem einheitlichen europäischen Verkehrsraum – Hin zu einem wettbewerbsorientierten und ressourcenschonenden Verkehrssystem, S. 10 ff.</a:t>
            </a:r>
          </a:p>
          <a:p>
            <a:endParaRPr lang="de-AT" dirty="0"/>
          </a:p>
          <a:p>
            <a:r>
              <a:rPr lang="de-AT" dirty="0"/>
              <a:t>Bildquelle: </a:t>
            </a:r>
          </a:p>
          <a:p>
            <a:r>
              <a:rPr lang="de-AT" dirty="0" err="1"/>
              <a:t>Flaticon</a:t>
            </a:r>
            <a:r>
              <a:rPr lang="de-AT" dirty="0"/>
              <a:t> (2024): https://www.flaticon.com/de/kostenlose-icons/erde; Erde Icons erstellt von </a:t>
            </a:r>
            <a:r>
              <a:rPr lang="de-AT" dirty="0" err="1"/>
              <a:t>Freepik</a:t>
            </a:r>
            <a:r>
              <a:rPr lang="de-AT" dirty="0"/>
              <a:t> – </a:t>
            </a:r>
            <a:r>
              <a:rPr lang="de-AT" dirty="0" err="1"/>
              <a:t>Flaticon</a:t>
            </a:r>
            <a:r>
              <a:rPr lang="de-AT" dirty="0"/>
              <a:t>, Abruf 08.07.2024</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28</a:t>
            </a:fld>
            <a:endParaRPr lang="de-AT"/>
          </a:p>
        </p:txBody>
      </p:sp>
    </p:spTree>
    <p:extLst>
      <p:ext uri="{BB962C8B-B14F-4D97-AF65-F5344CB8AC3E}">
        <p14:creationId xmlns:p14="http://schemas.microsoft.com/office/powerpoint/2010/main" val="5397630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Diese Übung eignet sich als Einzelübung oder als Gruppenübung für kleinere Gruppe (max. 3 Personen)</a:t>
            </a:r>
          </a:p>
          <a:p>
            <a:r>
              <a:rPr lang="de-AT" dirty="0"/>
              <a:t>Dauer: 10-20 Minuten</a:t>
            </a:r>
          </a:p>
          <a:p>
            <a:endParaRPr lang="de-AT" dirty="0"/>
          </a:p>
          <a:p>
            <a:r>
              <a:rPr lang="de-AT" dirty="0"/>
              <a:t>Mögliche Impulse für die </a:t>
            </a:r>
            <a:r>
              <a:rPr lang="de-AT" dirty="0" err="1"/>
              <a:t>Schüler:innen</a:t>
            </a:r>
            <a:r>
              <a:rPr lang="de-AT" dirty="0"/>
              <a:t>:</a:t>
            </a:r>
          </a:p>
          <a:p>
            <a:r>
              <a:rPr lang="de-AT" dirty="0"/>
              <a:t>Ziel 1 – keine Armut: Spenden von Kleidung und Spielsachen für bedürftige Kinder / Sammelaktionen für Schulen in ärmeren Ländern.</a:t>
            </a:r>
          </a:p>
          <a:p>
            <a:r>
              <a:rPr lang="de-AT" dirty="0"/>
              <a:t>Ziel 2 – kein Hunger: Teilnahme an Lebensmittelspendenaktionen</a:t>
            </a:r>
          </a:p>
          <a:p>
            <a:r>
              <a:rPr lang="de-AT" dirty="0"/>
              <a:t>Ziel 3 – Gesundheit und Wohlergehen: selbst an Sportprogrammen teilnehmen, sich gesund ernähren</a:t>
            </a:r>
          </a:p>
          <a:p>
            <a:r>
              <a:rPr lang="de-AT" dirty="0"/>
              <a:t>Ziel 4 – hochwertige </a:t>
            </a:r>
            <a:r>
              <a:rPr lang="de-AT" dirty="0" err="1"/>
              <a:t>Bidung</a:t>
            </a:r>
            <a:r>
              <a:rPr lang="de-AT" dirty="0"/>
              <a:t>: Nachhilfe für jüngere </a:t>
            </a:r>
            <a:r>
              <a:rPr lang="de-AT" dirty="0" err="1"/>
              <a:t>Schüler:innen</a:t>
            </a:r>
            <a:r>
              <a:rPr lang="de-AT" dirty="0"/>
              <a:t> anbieten, Bücher-Tauschbörse organisieren</a:t>
            </a:r>
          </a:p>
          <a:p>
            <a:r>
              <a:rPr lang="de-AT" dirty="0"/>
              <a:t>Ziel 5 – Geschlechtergerechtigkeit: geschlechtergerechte Sprache verwenden</a:t>
            </a:r>
          </a:p>
          <a:p>
            <a:r>
              <a:rPr lang="de-AT" dirty="0"/>
              <a:t>Ziel 6 – Sauberes Wasser und Sanitäreinrichtungen: Wasser sparen und bewusst nutzen</a:t>
            </a:r>
          </a:p>
          <a:p>
            <a:r>
              <a:rPr lang="de-AT" dirty="0"/>
              <a:t>Ziel 12 – Nachhaltiger Konsum und Produktion: Überlege woher deine Lebensmittel stammen, kaufe Produkte aus der Region</a:t>
            </a:r>
          </a:p>
          <a:p>
            <a:endParaRPr lang="de-AT" dirty="0"/>
          </a:p>
          <a:p>
            <a:r>
              <a:rPr lang="de-AT" dirty="0"/>
              <a:t>Reflexionsimpuls nach der Diskussion:</a:t>
            </a:r>
          </a:p>
          <a:p>
            <a:r>
              <a:rPr lang="de-AT" dirty="0"/>
              <a:t>Welches Ziel spricht dich persönlich am meisten an – und warum?</a:t>
            </a:r>
          </a:p>
          <a:p>
            <a:endParaRPr lang="de-AT" dirty="0"/>
          </a:p>
          <a:p>
            <a:r>
              <a:rPr lang="de-AT" dirty="0"/>
              <a:t>Ergebnissicherung: Kurze Präsentation im Plenum oder Sammlung auf einem Plakat / digitalen Board (z. B. </a:t>
            </a:r>
            <a:r>
              <a:rPr lang="de-AT" dirty="0" err="1"/>
              <a:t>Padlet</a:t>
            </a:r>
            <a:r>
              <a:rPr lang="de-AT" dirty="0"/>
              <a:t>).</a:t>
            </a:r>
          </a:p>
          <a:p>
            <a:r>
              <a:rPr lang="de-AT" dirty="0"/>
              <a:t>Vertiefungsidee: Erstellung eines „SDG-Aktionsplans“ für die Schule oder Klasse.</a:t>
            </a:r>
          </a:p>
          <a:p>
            <a:endParaRPr lang="de-AT" dirty="0"/>
          </a:p>
          <a:p>
            <a:r>
              <a:rPr lang="de-AT" dirty="0"/>
              <a:t>Lernziele:</a:t>
            </a:r>
          </a:p>
          <a:p>
            <a:r>
              <a:rPr lang="de-AT" dirty="0"/>
              <a:t>Die </a:t>
            </a:r>
            <a:r>
              <a:rPr lang="de-AT" dirty="0" err="1"/>
              <a:t>Schüler:innen</a:t>
            </a:r>
            <a:r>
              <a:rPr lang="de-AT" dirty="0"/>
              <a:t> reflektieren, wie sie selbst zur Erreichung der SDGs beitragen können.</a:t>
            </a:r>
          </a:p>
          <a:p>
            <a:r>
              <a:rPr lang="de-AT" dirty="0"/>
              <a:t>Die </a:t>
            </a:r>
            <a:r>
              <a:rPr lang="de-AT" dirty="0" err="1"/>
              <a:t>Schüler:innen</a:t>
            </a:r>
            <a:r>
              <a:rPr lang="de-AT" dirty="0"/>
              <a:t> entwickeln konkrete Ideen für nachhaltiges Handeln im persönlichen Umfeld.</a:t>
            </a:r>
          </a:p>
          <a:p>
            <a:r>
              <a:rPr lang="de-AT" dirty="0"/>
              <a:t>Die </a:t>
            </a:r>
            <a:r>
              <a:rPr lang="de-AT" dirty="0" err="1"/>
              <a:t>Schüler:innen</a:t>
            </a:r>
            <a:r>
              <a:rPr lang="de-AT" dirty="0"/>
              <a:t> tauschen sich über individuelle Perspektiven aus und fördern gegenseitiges Verständnis für globale Verantwortung.</a:t>
            </a:r>
          </a:p>
          <a:p>
            <a:r>
              <a:rPr lang="de-AT" dirty="0"/>
              <a:t>Die </a:t>
            </a:r>
            <a:r>
              <a:rPr lang="de-AT" dirty="0" err="1"/>
              <a:t>Schüler:innen</a:t>
            </a:r>
            <a:r>
              <a:rPr lang="de-AT" dirty="0"/>
              <a:t> stärken ihre Kommunikations- und Argumentationsfähigkeit im Gespräch über gesellschaftliche Themen.</a:t>
            </a:r>
          </a:p>
          <a:p>
            <a:endParaRPr lang="de-AT" dirty="0"/>
          </a:p>
          <a:p>
            <a:r>
              <a:rPr lang="de-AT" dirty="0"/>
              <a:t>Bildquelle:</a:t>
            </a:r>
            <a:br>
              <a:rPr lang="de-AT" dirty="0"/>
            </a:br>
            <a:r>
              <a:rPr lang="de-AT" dirty="0"/>
              <a:t>Engagement Global (2024): https://17ziele.de/downloads.html, Abruf 08.04.2024</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29</a:t>
            </a:fld>
            <a:endParaRPr lang="de-AT"/>
          </a:p>
        </p:txBody>
      </p:sp>
    </p:spTree>
    <p:extLst>
      <p:ext uri="{BB962C8B-B14F-4D97-AF65-F5344CB8AC3E}">
        <p14:creationId xmlns:p14="http://schemas.microsoft.com/office/powerpoint/2010/main" val="25585719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Der Klimawandel ist eine globale Angelegenheit, die alle Länder und Regionen der Erde betrifft.</a:t>
            </a:r>
          </a:p>
          <a:p>
            <a:r>
              <a:rPr lang="de-AT" dirty="0"/>
              <a:t>Lt. Eurobarometer-Umfrage betrachten über die Hälfte der jungen Menschen den Klimawandel als die wichtigste globale Herausforderung für die Zukunft der EU. Tatsächlich sind 91 % der 15- bis 24-Jährigen davon überzeugt, dass die Bekämpfung des Klimawandels sich positiv auf ihre persönliche Gesundheit und ihr Wohlergehen auswirken kann. Um den Folgen des Klimawandels effektiv zu begegnen, sind internationale Abkommen und Zusammenarbeit dringend erforderlich.</a:t>
            </a:r>
          </a:p>
          <a:p>
            <a:r>
              <a:rPr lang="de-AT" dirty="0"/>
              <a:t>Eine Reduzierung der Emissionen im Verkehr ist unerlässlich und u.a. durch Verkehrsvermeidung und Verkehrsverlagerung auf Schiene und Wasserstraße erreichbar. Das Binnenschiff bietet sich hier als nachhaltiges Verkehrsmittel mit freien Kapazitäten an.</a:t>
            </a:r>
          </a:p>
          <a:p>
            <a:endParaRPr lang="de-AT" dirty="0"/>
          </a:p>
          <a:p>
            <a:endParaRPr lang="de-AT" dirty="0"/>
          </a:p>
          <a:p>
            <a:r>
              <a:rPr lang="de-AT" dirty="0"/>
              <a:t>Quelle:</a:t>
            </a:r>
            <a:br>
              <a:rPr lang="de-AT" dirty="0"/>
            </a:br>
            <a:r>
              <a:rPr lang="de-AT" dirty="0"/>
              <a:t>Europäisches Parlament (2022): https://www.europarl.europa.eu/news/de/press-room/20220119IPR21314/zukunft-europas-klimawandel-grosste-herausforderung-fur-die-eu-so-die-burger; Abruf 18.03.2025</a:t>
            </a:r>
          </a:p>
          <a:p>
            <a:r>
              <a:rPr lang="de-AT" dirty="0"/>
              <a:t>European </a:t>
            </a:r>
            <a:r>
              <a:rPr lang="de-AT" dirty="0" err="1"/>
              <a:t>Commission</a:t>
            </a:r>
            <a:r>
              <a:rPr lang="de-AT" dirty="0"/>
              <a:t> (2023): </a:t>
            </a:r>
            <a:r>
              <a:rPr lang="de-AT" dirty="0" err="1"/>
              <a:t>Sustainable</a:t>
            </a:r>
            <a:r>
              <a:rPr lang="de-AT" dirty="0"/>
              <a:t> &amp; Smart Mobility </a:t>
            </a:r>
            <a:r>
              <a:rPr lang="de-AT" dirty="0" err="1"/>
              <a:t>Strategy</a:t>
            </a:r>
            <a:r>
              <a:rPr lang="de-AT" dirty="0"/>
              <a:t>, In: https://transport.ec.europa.eu/transport-themes/mobility-strategy_en; Abruf 05.02.2025</a:t>
            </a:r>
          </a:p>
          <a:p>
            <a:endParaRPr lang="de-AT" dirty="0"/>
          </a:p>
          <a:p>
            <a:r>
              <a:rPr lang="de-AT" dirty="0"/>
              <a:t>Bildquelle:</a:t>
            </a:r>
          </a:p>
          <a:p>
            <a:r>
              <a:rPr lang="de-AT" dirty="0" err="1"/>
              <a:t>Freepik</a:t>
            </a:r>
            <a:r>
              <a:rPr lang="de-AT" dirty="0"/>
              <a:t> (2024): https://de.freepik.com/vektoren-kostenlos/konzept-der-runde-der-umweltverschmutzung_10155239.htm; Abruf 14.05.2024</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30</a:t>
            </a:fld>
            <a:endParaRPr lang="de-AT"/>
          </a:p>
        </p:txBody>
      </p:sp>
    </p:spTree>
    <p:extLst>
      <p:ext uri="{BB962C8B-B14F-4D97-AF65-F5344CB8AC3E}">
        <p14:creationId xmlns:p14="http://schemas.microsoft.com/office/powerpoint/2010/main" val="42236592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Die Dekarbonisierung (also weniger CO₂) des Verkehrssektors ist eine zentrale Herausforderung im Kampf gegen den Klimawandel. Dabei reicht es nicht aus, lediglich auf alternative Antriebstechnologien wie Elektrofahrzeuge zu setzen.</a:t>
            </a:r>
          </a:p>
          <a:p>
            <a:r>
              <a:rPr lang="de-AT" dirty="0"/>
              <a:t>Ein tiefgreifender Wandel im Konsumverhalten der Gesellschaft ist ebenso entscheidend:</a:t>
            </a:r>
          </a:p>
          <a:p>
            <a:r>
              <a:rPr lang="de-AT" dirty="0"/>
              <a:t>Jede Online-Bestellung erzeugt Verkehr: Pakete legen oft weite Strecken zurück, bevor sie bei dir ankommen – per Lkw, Flugzeug oder Lieferwagen.</a:t>
            </a:r>
          </a:p>
          <a:p>
            <a:r>
              <a:rPr lang="de-AT" dirty="0"/>
              <a:t>Schnelle Lieferung = mehr Emissionen: Expressversand bedeutet oft weniger effiziente Transporte mit mehr Leerfahrten und höherem Energieverbrauch.</a:t>
            </a:r>
          </a:p>
          <a:p>
            <a:r>
              <a:rPr lang="de-AT" dirty="0"/>
              <a:t>Produkte aus Übersee = lange Transportwege: Kleidung, Technik oder Lebensmittel aus Asien oder Südamerika verursachen hohe CO₂-Emissionen durch Schiffs- und Flugverkehr.</a:t>
            </a:r>
          </a:p>
          <a:p>
            <a:r>
              <a:rPr lang="de-AT" dirty="0"/>
              <a:t>Rücksendungen belasten die Umwelt: Jede Retoure verdoppelt den Transportaufwand – und viele zurückgeschickte Produkte werden nicht wieder verkauft.</a:t>
            </a:r>
          </a:p>
          <a:p>
            <a:r>
              <a:rPr lang="de-AT" dirty="0"/>
              <a:t>Regionale Produkte = kürzere Wege: Wer lokal einkauft, reduziert den Güterverkehr und stärkt gleichzeitig die regionale Wirtschaft.</a:t>
            </a:r>
          </a:p>
          <a:p>
            <a:r>
              <a:rPr lang="de-AT" dirty="0"/>
              <a:t>Weniger, bewusster konsumieren: Nachhaltiger Konsum bedeutet auch: weniger Transporte, weniger Verpackung, weniger Emissionen.</a:t>
            </a:r>
          </a:p>
          <a:p>
            <a:endParaRPr lang="de-AT" dirty="0"/>
          </a:p>
          <a:p>
            <a:r>
              <a:rPr lang="de-AT" dirty="0"/>
              <a:t>Natürlich spielt auch unser Verkehrsverhalten eine wichtige Rolle:</a:t>
            </a:r>
          </a:p>
          <a:p>
            <a:r>
              <a:rPr lang="de-AT" dirty="0"/>
              <a:t>- Mehr Wege mit dem Fahrrad oder zu Fuß zurücklegen – insbesondere im Nahbereich können viele Alltagswege emissionsfrei bewältigt werden.</a:t>
            </a:r>
          </a:p>
          <a:p>
            <a:r>
              <a:rPr lang="de-AT" dirty="0"/>
              <a:t>- Stärkere Nutzung öffentlicher Verkehrsmittel – Busse, Bahnen und Straßenbahnen verursachen im Vergleich zum motorisierten Individualverkehr deutlich geringere Emissionen pro Personenkilometer.</a:t>
            </a:r>
          </a:p>
          <a:p>
            <a:r>
              <a:rPr lang="de-AT" dirty="0"/>
              <a:t>- Fahrgemeinschaften bilden – durch das Teilen von Fahrten wird die Auslastung von Fahrzeugen erhöht und der CO₂-Ausstoß pro Person reduziert.</a:t>
            </a:r>
          </a:p>
          <a:p>
            <a:r>
              <a:rPr lang="de-AT" dirty="0"/>
              <a:t>- Verkehr vermeiden – nicht jeder Weg ist notwendig. Digitale Alternativen wie Homeoffice oder Videokonferenzen können helfen, Mobilität zu reduzieren.</a:t>
            </a:r>
          </a:p>
          <a:p>
            <a:pPr marL="171450" indent="-171450">
              <a:buFontTx/>
              <a:buChar char="-"/>
            </a:pPr>
            <a:r>
              <a:rPr lang="de-AT" dirty="0"/>
              <a:t>Reisegewohnheiten überdenken – insbesondere im Freizeit- und Urlaubsverkehr können bewusste Entscheidungen, etwa zugunsten der Bahn, einen großen Unterschied machen.</a:t>
            </a:r>
          </a:p>
          <a:p>
            <a:pPr marL="171450" indent="-171450">
              <a:buFontTx/>
              <a:buChar char="-"/>
            </a:pPr>
            <a:endParaRPr lang="de-AT" dirty="0"/>
          </a:p>
          <a:p>
            <a:pPr marL="0" indent="0">
              <a:buFontTx/>
              <a:buNone/>
            </a:pPr>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31</a:t>
            </a:fld>
            <a:endParaRPr lang="de-AT"/>
          </a:p>
        </p:txBody>
      </p:sp>
    </p:spTree>
    <p:extLst>
      <p:ext uri="{BB962C8B-B14F-4D97-AF65-F5344CB8AC3E}">
        <p14:creationId xmlns:p14="http://schemas.microsoft.com/office/powerpoint/2010/main" val="14766375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Einleitende Diskussion zum Thema siehe vorige Folie.</a:t>
            </a:r>
          </a:p>
          <a:p>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Gruppenarbeit (Kleingruppe) mit folgender Aufgabenstellung: Erstellt eine kurze Online-Umfrage (4–5 Fragen) zum Konsumverhalten. Als Tool eignet sich beispielsweise </a:t>
            </a:r>
            <a:r>
              <a:rPr lang="de-AT" dirty="0" err="1"/>
              <a:t>Mentimeter</a:t>
            </a:r>
            <a:r>
              <a:rPr lang="de-AT" dirty="0"/>
              <a:t>, Google </a:t>
            </a:r>
            <a:r>
              <a:rPr lang="de-AT" dirty="0" err="1"/>
              <a:t>forms</a:t>
            </a:r>
            <a:r>
              <a:rPr lang="de-AT" dirty="0"/>
              <a:t>, </a:t>
            </a:r>
            <a:r>
              <a:rPr lang="de-AT" dirty="0" err="1"/>
              <a:t>Kahoot</a:t>
            </a:r>
            <a:r>
              <a:rPr lang="de-AT" dirty="0"/>
              <a:t>. Erstellt 4-5 Fragen, die ihr eure </a:t>
            </a:r>
            <a:r>
              <a:rPr lang="de-AT" dirty="0" err="1"/>
              <a:t>Mitschüler:innen</a:t>
            </a:r>
            <a:r>
              <a:rPr lang="de-AT" dirty="0"/>
              <a:t> zum Thema Einkaufsverhalten stellen möchtet.</a:t>
            </a:r>
          </a:p>
          <a:p>
            <a:endParaRPr lang="de-AT" dirty="0"/>
          </a:p>
          <a:p>
            <a:r>
              <a:rPr lang="de-AT" dirty="0"/>
              <a:t>Welche Aspekte des Einkaufsverhaltens sind relevant? Überlegt welches Frageformat ihr verwenden möchtet (z.B. Multiple Choice, Ranking, Skala). Wie lässt sich durch eure Umfrage etwas über den Zusammenhang zwischen Konsum und Verkehr erfahren?</a:t>
            </a:r>
          </a:p>
          <a:p>
            <a:endParaRPr lang="de-AT" dirty="0"/>
          </a:p>
          <a:p>
            <a:r>
              <a:rPr lang="de-AT" dirty="0"/>
              <a:t>Beispiele für Frageformate:</a:t>
            </a:r>
          </a:p>
          <a:p>
            <a:r>
              <a:rPr lang="de-AT" dirty="0"/>
              <a:t>- Multiple Choice („Wo kaufst du am häufigsten Kleidung ein?“)</a:t>
            </a:r>
          </a:p>
          <a:p>
            <a:r>
              <a:rPr lang="de-AT" dirty="0"/>
              <a:t>- Ranking („Ordne die folgenden Konsumentscheidungen danach, wie stark sie deiner Meinung nach den Güterverkehr beeinflussen.“)</a:t>
            </a:r>
          </a:p>
          <a:p>
            <a:pPr marL="171450" indent="-171450">
              <a:buFontTx/>
              <a:buChar char="-"/>
            </a:pPr>
            <a:r>
              <a:rPr lang="de-AT" dirty="0"/>
              <a:t>Skala: trifft gar nicht zu bis trifft voll zu („Wie wahrscheinlich ist es, dass du eine Bestellung wieder zurück schickst?“)</a:t>
            </a:r>
          </a:p>
          <a:p>
            <a:pPr marL="171450" indent="-171450">
              <a:buFontTx/>
              <a:buChar char="-"/>
            </a:pPr>
            <a:r>
              <a:rPr lang="de-AT" dirty="0"/>
              <a:t>Offenes Fragenformat: Wortwolke, Abfrage eigener Meinung</a:t>
            </a:r>
          </a:p>
          <a:p>
            <a:pPr marL="171450" indent="-171450">
              <a:buFontTx/>
              <a:buChar char="-"/>
            </a:pPr>
            <a:endParaRPr lang="de-AT" dirty="0"/>
          </a:p>
          <a:p>
            <a:pPr marL="0" indent="0">
              <a:buFontTx/>
              <a:buNone/>
            </a:pPr>
            <a:r>
              <a:rPr lang="de-AT" dirty="0"/>
              <a:t>Hilfestellung bzw. mögliche Fragen:</a:t>
            </a:r>
          </a:p>
          <a:p>
            <a:pPr marL="0" indent="0">
              <a:buFontTx/>
              <a:buNone/>
            </a:pPr>
            <a:r>
              <a:rPr lang="de-AT" dirty="0"/>
              <a:t>Wie oft wird online eingekauft und welche Produkte werden bevorzugt online bestellt?</a:t>
            </a:r>
          </a:p>
          <a:p>
            <a:pPr marL="0" indent="0">
              <a:buFontTx/>
              <a:buNone/>
            </a:pPr>
            <a:r>
              <a:rPr lang="de-AT" dirty="0"/>
              <a:t>Wie wahrscheinlich ist es, dass du in Zukunft öfter regionale Produkte kaufst? Wie wichtig ist dir persönlich der Umweltschutz bei deinem Einkauf?</a:t>
            </a:r>
          </a:p>
          <a:p>
            <a:pPr marL="0" indent="0">
              <a:buFontTx/>
              <a:buNone/>
            </a:pPr>
            <a:r>
              <a:rPr lang="de-AT" dirty="0"/>
              <a:t>Wie bewusst achtest du beim Online-Shopping auf Herkunft oder Versandart der Produkte?</a:t>
            </a:r>
          </a:p>
          <a:p>
            <a:pPr marL="0" indent="0">
              <a:buFontTx/>
              <a:buNone/>
            </a:pPr>
            <a:r>
              <a:rPr lang="de-AT" dirty="0"/>
              <a:t>Kennst du nachhaltige Online-Shops oder Lieferdienste? Nutzt du sie?</a:t>
            </a:r>
          </a:p>
          <a:p>
            <a:pPr marL="0" indent="0">
              <a:buFontTx/>
              <a:buNone/>
            </a:pPr>
            <a:r>
              <a:rPr lang="de-AT" dirty="0"/>
              <a:t>Was müsste sich ändern, damit du häufiger regionale Produkte kaufst?</a:t>
            </a:r>
          </a:p>
          <a:p>
            <a:pPr marL="0" indent="0">
              <a:buFontTx/>
              <a:buNone/>
            </a:pPr>
            <a:r>
              <a:rPr lang="de-AT" dirty="0"/>
              <a:t>Wie könnte dein eigenes Konsumverhalten den Güterverkehr beeinflussen?</a:t>
            </a:r>
          </a:p>
          <a:p>
            <a:pPr marL="0" indent="0">
              <a:buFontTx/>
              <a:buNone/>
            </a:pPr>
            <a:r>
              <a:rPr lang="de-AT" dirty="0"/>
              <a:t>Was wäre für dich ein realistischer erster Schritt zu einem nachhaltigeren Einkaufsverhalten?</a:t>
            </a:r>
          </a:p>
          <a:p>
            <a:pPr marL="0" indent="0">
              <a:buFontTx/>
              <a:buNone/>
            </a:pPr>
            <a:endParaRPr lang="de-AT" dirty="0"/>
          </a:p>
          <a:p>
            <a:pPr marL="0" indent="0">
              <a:buFontTx/>
              <a:buNone/>
            </a:pPr>
            <a:r>
              <a:rPr lang="de-AT" dirty="0"/>
              <a:t>Anschließend: Gruppen tauschen Umfragen (Rotation oder QR-Codes)</a:t>
            </a:r>
          </a:p>
          <a:p>
            <a:pPr marL="0" indent="0">
              <a:buFontTx/>
              <a:buNone/>
            </a:pPr>
            <a:r>
              <a:rPr lang="de-AT" dirty="0"/>
              <a:t>- Jede Gruppe scannt den QR-Code oder öffnet den Link zur Umfrage einer anderen Gruppe</a:t>
            </a:r>
          </a:p>
          <a:p>
            <a:pPr marL="0" indent="0">
              <a:buFontTx/>
              <a:buNone/>
            </a:pPr>
            <a:r>
              <a:rPr lang="de-AT" dirty="0"/>
              <a:t>- Sie beantworten die Fragen und sehen die Ergebnisse live (z. B. als Wortwolke, Diagramm etc.)</a:t>
            </a:r>
          </a:p>
          <a:p>
            <a:pPr marL="0" indent="0">
              <a:buFontTx/>
              <a:buNone/>
            </a:pPr>
            <a:endParaRPr lang="de-AT" dirty="0"/>
          </a:p>
          <a:p>
            <a:pPr marL="0" indent="0">
              <a:buFontTx/>
              <a:buNone/>
            </a:pPr>
            <a:r>
              <a:rPr lang="de-AT" dirty="0"/>
              <a:t>Abschließend kurze Diskussion im Klassenverband: Was fällt auf? Was überrascht?</a:t>
            </a:r>
          </a:p>
          <a:p>
            <a:pPr marL="0" indent="0">
              <a:buFontTx/>
              <a:buNone/>
            </a:pPr>
            <a:endParaRPr lang="de-AT" dirty="0"/>
          </a:p>
          <a:p>
            <a:pPr marL="0" indent="0">
              <a:buFontTx/>
              <a:buNone/>
            </a:pPr>
            <a:r>
              <a:rPr lang="de-AT" dirty="0"/>
              <a:t>Dauer: 1 EH</a:t>
            </a:r>
          </a:p>
          <a:p>
            <a:pPr marL="0" indent="0">
              <a:buFontTx/>
              <a:buNone/>
            </a:pPr>
            <a:endParaRPr lang="de-AT" dirty="0"/>
          </a:p>
          <a:p>
            <a:pPr marL="0" indent="0">
              <a:buFontTx/>
              <a:buNone/>
            </a:pPr>
            <a:r>
              <a:rPr lang="de-AT" dirty="0"/>
              <a:t>Lernziele:</a:t>
            </a:r>
          </a:p>
          <a:p>
            <a:pPr marL="0" indent="0">
              <a:buFontTx/>
              <a:buNone/>
            </a:pPr>
            <a:r>
              <a:rPr lang="de-AT" dirty="0"/>
              <a:t>Die </a:t>
            </a:r>
            <a:r>
              <a:rPr lang="de-AT" dirty="0" err="1"/>
              <a:t>Schüler:innen</a:t>
            </a:r>
            <a:r>
              <a:rPr lang="de-AT" dirty="0"/>
              <a:t> sollen eigene Fragestellungen entwickeln, um das Konsumverhalten im Alltag zu erfassen und kritisch zu hinterfragen.</a:t>
            </a:r>
          </a:p>
          <a:p>
            <a:pPr marL="0" indent="0">
              <a:buFontTx/>
              <a:buNone/>
            </a:pPr>
            <a:r>
              <a:rPr lang="de-AT" dirty="0"/>
              <a:t>Die </a:t>
            </a:r>
            <a:r>
              <a:rPr lang="de-AT" dirty="0" err="1"/>
              <a:t>Schüler:innen</a:t>
            </a:r>
            <a:r>
              <a:rPr lang="de-AT" dirty="0"/>
              <a:t> lernen verschiedene digitale Umfrageformate (z. B. Multiple Choice, Skala, Ranking) als auch digitale Tools zur Erstellung von Umfragen kennen und zielgerichtet einsetzen.</a:t>
            </a:r>
          </a:p>
          <a:p>
            <a:pPr marL="0" indent="0">
              <a:buFontTx/>
              <a:buNone/>
            </a:pPr>
            <a:r>
              <a:rPr lang="de-AT" dirty="0"/>
              <a:t>Die </a:t>
            </a:r>
            <a:r>
              <a:rPr lang="de-AT" dirty="0" err="1"/>
              <a:t>Schüler:innen</a:t>
            </a:r>
            <a:r>
              <a:rPr lang="de-AT" dirty="0"/>
              <a:t> entwickeln ein Bewusstsein für nachhaltiges Einkaufen und  Mobilität, vergleichen und reflektieren eigenes als auch das Verhalten von anderen.</a:t>
            </a:r>
          </a:p>
          <a:p>
            <a:pPr marL="0" indent="0">
              <a:buFontTx/>
              <a:buNone/>
            </a:pPr>
            <a:r>
              <a:rPr lang="de-AT" dirty="0"/>
              <a:t>Die </a:t>
            </a:r>
            <a:r>
              <a:rPr lang="de-AT" dirty="0" err="1"/>
              <a:t>Schüler:innen</a:t>
            </a:r>
            <a:r>
              <a:rPr lang="de-AT" dirty="0"/>
              <a:t> arbeiten im Team zusammen.</a:t>
            </a:r>
          </a:p>
          <a:p>
            <a:endParaRPr lang="de-AT" dirty="0"/>
          </a:p>
          <a:p>
            <a:r>
              <a:rPr lang="de-AT" dirty="0"/>
              <a:t>Bild: </a:t>
            </a:r>
            <a:r>
              <a:rPr lang="de-AT" dirty="0" err="1"/>
              <a:t>Flaticon</a:t>
            </a:r>
            <a:r>
              <a:rPr lang="de-AT" dirty="0"/>
              <a:t> (2025): </a:t>
            </a:r>
            <a:r>
              <a:rPr lang="en-US" dirty="0"/>
              <a:t>https://www.flaticon.com/free-icons/networking; Networking icons created by </a:t>
            </a:r>
            <a:r>
              <a:rPr lang="en-US" dirty="0" err="1"/>
              <a:t>Becris</a:t>
            </a:r>
            <a:r>
              <a:rPr lang="en-US" dirty="0"/>
              <a:t> - </a:t>
            </a:r>
            <a:r>
              <a:rPr lang="en-US" dirty="0" err="1"/>
              <a:t>Flaticon</a:t>
            </a:r>
            <a:r>
              <a:rPr lang="en-US" dirty="0"/>
              <a:t>, </a:t>
            </a:r>
            <a:r>
              <a:rPr lang="en-US" dirty="0" err="1"/>
              <a:t>Abruf</a:t>
            </a:r>
            <a:r>
              <a:rPr lang="en-US" dirty="0"/>
              <a:t> 26.03.2025</a:t>
            </a:r>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32</a:t>
            </a:fld>
            <a:endParaRPr lang="de-AT"/>
          </a:p>
        </p:txBody>
      </p:sp>
    </p:spTree>
    <p:extLst>
      <p:ext uri="{BB962C8B-B14F-4D97-AF65-F5344CB8AC3E}">
        <p14:creationId xmlns:p14="http://schemas.microsoft.com/office/powerpoint/2010/main" val="3467936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Nachhaltigkeit in der Logistik umfasst eine Vielzahl von Maßnahmen:</a:t>
            </a:r>
          </a:p>
          <a:p>
            <a:r>
              <a:rPr lang="de-AT" dirty="0"/>
              <a:t>-  Digitalisierung und effiziente Steuerung (siehe vorige Kapitel)</a:t>
            </a:r>
          </a:p>
          <a:p>
            <a:pPr marL="171450" indent="-171450">
              <a:buFontTx/>
              <a:buChar char="-"/>
            </a:pPr>
            <a:r>
              <a:rPr lang="de-AT" dirty="0"/>
              <a:t>Ein Beispiel sind nachhaltige und wiederverwendbare Verpackungen. Recyclingfähige oder biologisch abbaubare Verpackungen, Mehrweg-Transportverpackungen (z. B. Klappboxen, Paletten), Verpackungsoptimierung zur Volumenreduzierung </a:t>
            </a:r>
          </a:p>
          <a:p>
            <a:pPr marL="171450" indent="-171450">
              <a:buFontTx/>
              <a:buChar char="-"/>
            </a:pPr>
            <a:r>
              <a:rPr lang="de-AT" dirty="0"/>
              <a:t>Nachhaltige Lager- und Umschlagzentren: energieeffiziente Lager- und Umschlagzentren mit Solaranlagen, Wärmepumpen etc., begrünte Dächer, Tageslichtnutzung, LED-Beleuchtung</a:t>
            </a:r>
          </a:p>
          <a:p>
            <a:pPr marL="171450" indent="-171450">
              <a:buFontTx/>
              <a:buChar char="-"/>
            </a:pPr>
            <a:r>
              <a:rPr lang="de-AT" dirty="0"/>
              <a:t>Kreislaufwirtschaft: Rückführung und Wiederverwertung von Produkten, Verpackungen oder Ersatzteilen, reduziert Abfall, spart Ressourcen und Transportwege, Beispiel: Rücknahme alter Geräte oder Leergebinde</a:t>
            </a:r>
          </a:p>
          <a:p>
            <a:pPr marL="171450" indent="-171450">
              <a:buFontTx/>
              <a:buChar char="-"/>
            </a:pPr>
            <a:r>
              <a:rPr lang="de-AT" dirty="0"/>
              <a:t>Nachhaltige Lieferketten: Auswahl von umweltzertifizierten und regionalen Lieferanten, transparente CO₂-Bilanzen entlang der Supply Chain, Berücksichtigung von sozialen Standards (fair, sicher, menschenwürdig)</a:t>
            </a:r>
          </a:p>
          <a:p>
            <a:pPr marL="171450" indent="-171450">
              <a:buFontTx/>
              <a:buChar char="-"/>
            </a:pPr>
            <a:r>
              <a:rPr lang="de-AT" dirty="0"/>
              <a:t>CO₂-Monitoring &amp; Kompensation: Erfassung von Emissionen pro Transport oder Sendung, Emissionsausgleich durch Investitionen in Klimaschutzprojekte, teilweise Pflicht im Rahmen von ESG-Berichterstattung</a:t>
            </a:r>
          </a:p>
          <a:p>
            <a:pPr marL="171450" indent="-171450">
              <a:buFontTx/>
              <a:buChar char="-"/>
            </a:pPr>
            <a:r>
              <a:rPr lang="de-AT" dirty="0"/>
              <a:t>Dekarbonisierung des Verkehrs durch alternative Antriebe: siehe folgende Folien</a:t>
            </a:r>
          </a:p>
          <a:p>
            <a:pPr marL="171450" indent="-171450">
              <a:buFontTx/>
              <a:buChar char="-"/>
            </a:pPr>
            <a:endParaRPr lang="de-AT" dirty="0"/>
          </a:p>
          <a:p>
            <a:pPr marL="171450" indent="-171450">
              <a:buFontTx/>
              <a:buChar char="-"/>
            </a:pPr>
            <a:endParaRPr lang="de-AT" dirty="0"/>
          </a:p>
          <a:p>
            <a:pPr marL="171450" indent="-171450">
              <a:buFontTx/>
              <a:buChar char="-"/>
            </a:pPr>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34</a:t>
            </a:fld>
            <a:endParaRPr lang="de-AT"/>
          </a:p>
        </p:txBody>
      </p:sp>
    </p:spTree>
    <p:extLst>
      <p:ext uri="{BB962C8B-B14F-4D97-AF65-F5344CB8AC3E}">
        <p14:creationId xmlns:p14="http://schemas.microsoft.com/office/powerpoint/2010/main" val="2509651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0" i="0" dirty="0">
                <a:solidFill>
                  <a:srgbClr val="424242"/>
                </a:solidFill>
                <a:effectLst/>
                <a:latin typeface="Segoe Sans"/>
              </a:rPr>
              <a:t>Quelle: </a:t>
            </a:r>
          </a:p>
          <a:p>
            <a:r>
              <a:rPr lang="de-AT" dirty="0"/>
              <a:t>EDGAR/JRC (2024): Verteilung der CO₂-Emissionen weltweit nach Sektor 2024. In: https://de.statista.com/statistik/daten/studie/167957/umfrage/verteilung-der-co-emissionen-weltweit-nach-bereich/; Abruf 02.12.2025</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5</a:t>
            </a:fld>
            <a:endParaRPr lang="de-AT"/>
          </a:p>
        </p:txBody>
      </p:sp>
    </p:spTree>
    <p:extLst>
      <p:ext uri="{BB962C8B-B14F-4D97-AF65-F5344CB8AC3E}">
        <p14:creationId xmlns:p14="http://schemas.microsoft.com/office/powerpoint/2010/main" val="42251908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Die Kreislaufwirtschaft verfolgt das Ziel, Materialien und Produkte möglichst lange im Wirtschaftskreislauf zu halten. Anstatt Ressourcen linear zu verbrauchen – also zu gewinnen, zu nutzen und anschließend zu entsorgen – setzt dieses Modell auf geschlossene Stoffkreisläufe.</a:t>
            </a:r>
          </a:p>
          <a:p>
            <a:r>
              <a:rPr lang="de-AT" dirty="0"/>
              <a:t>Im Zentrum stehen drei Prinzipien: </a:t>
            </a:r>
            <a:r>
              <a:rPr lang="de-AT" dirty="0" err="1"/>
              <a:t>Reduce</a:t>
            </a:r>
            <a:r>
              <a:rPr lang="de-AT" dirty="0"/>
              <a:t> – Reuse – Recycle. Das bedeutet: den Ressourcenverbrauch reduzieren, Produkte mehrfach verwenden und Materialien am Ende ihres Lebenszyklus recyceln.</a:t>
            </a:r>
          </a:p>
          <a:p>
            <a:r>
              <a:rPr lang="de-AT" dirty="0"/>
              <a:t>Durch die Verlängerung der Produktlebensdauer, Reparaturmöglichkeiten und Wiederverwendung lassen sich Rohstoffe einsparen und CO₂-Emissionen deutlich senken.</a:t>
            </a:r>
          </a:p>
          <a:p>
            <a:endParaRPr lang="de-AT" dirty="0"/>
          </a:p>
          <a:p>
            <a:r>
              <a:rPr lang="de-AT" dirty="0"/>
              <a:t>Beispiele für solche Ansätze sind:</a:t>
            </a:r>
          </a:p>
          <a:p>
            <a:r>
              <a:rPr lang="de-AT" dirty="0" err="1"/>
              <a:t>ReZip</a:t>
            </a:r>
            <a:r>
              <a:rPr lang="de-AT" dirty="0"/>
              <a:t> – ein System für wiederverwendbare Versandverpackungen, das im Onlinehandel eingesetzt wird.</a:t>
            </a:r>
          </a:p>
          <a:p>
            <a:r>
              <a:rPr lang="de-AT" dirty="0"/>
              <a:t>Fairphone – ein modular aufgebautes Smartphone, das sich leicht reparieren und recyceln lässt.</a:t>
            </a:r>
          </a:p>
          <a:p>
            <a:endParaRPr lang="de-AT" dirty="0"/>
          </a:p>
          <a:p>
            <a:r>
              <a:rPr lang="de-AT" dirty="0"/>
              <a:t>Quelle:</a:t>
            </a:r>
          </a:p>
          <a:p>
            <a:r>
              <a:rPr lang="de-AT" dirty="0" err="1"/>
              <a:t>Bretzke</a:t>
            </a:r>
            <a:r>
              <a:rPr lang="de-AT" dirty="0"/>
              <a:t>, Wolf-Rüdiger / </a:t>
            </a:r>
            <a:r>
              <a:rPr lang="de-AT" dirty="0" err="1"/>
              <a:t>Barkawi</a:t>
            </a:r>
            <a:r>
              <a:rPr lang="de-AT" dirty="0"/>
              <a:t>, Karim (2021): Nachhaltige Logistik. Antworten auf eine globale Herausforderung. S. 153 ff.</a:t>
            </a:r>
          </a:p>
        </p:txBody>
      </p:sp>
      <p:sp>
        <p:nvSpPr>
          <p:cNvPr id="4" name="Foliennummernplatzhalter 3"/>
          <p:cNvSpPr>
            <a:spLocks noGrp="1"/>
          </p:cNvSpPr>
          <p:nvPr>
            <p:ph type="sldNum" sz="quarter" idx="5"/>
          </p:nvPr>
        </p:nvSpPr>
        <p:spPr/>
        <p:txBody>
          <a:bodyPr/>
          <a:lstStyle/>
          <a:p>
            <a:fld id="{23212CE9-4559-481E-B405-0C43FBE97BC7}" type="slidenum">
              <a:rPr lang="de-AT" smtClean="0"/>
              <a:t>35</a:t>
            </a:fld>
            <a:endParaRPr lang="de-AT"/>
          </a:p>
        </p:txBody>
      </p:sp>
    </p:spTree>
    <p:extLst>
      <p:ext uri="{BB962C8B-B14F-4D97-AF65-F5344CB8AC3E}">
        <p14:creationId xmlns:p14="http://schemas.microsoft.com/office/powerpoint/2010/main" val="25117753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Seit 2023 bietet die Österreichische Post ein Loop-Service für wiederverwendbare Verpackungen Post-Loop als regulären Service an. Händler können die Verpackungen mieten und ihren </a:t>
            </a:r>
            <a:r>
              <a:rPr lang="de-AT" dirty="0" err="1"/>
              <a:t>Kund:innen</a:t>
            </a:r>
            <a:r>
              <a:rPr lang="de-AT" dirty="0"/>
              <a:t> beim Online-</a:t>
            </a:r>
            <a:r>
              <a:rPr lang="de-AT" dirty="0" err="1"/>
              <a:t>Checkout</a:t>
            </a:r>
            <a:r>
              <a:rPr lang="de-AT" dirty="0"/>
              <a:t> anbieten. Je nach Online-Shop erfolgt die Rückgabe der Verpackung auf unterschiedliche Weise – manche Anbieter setzen auf Pfandsysteme, andere belohnen die Rückgabe mit Gutscheinen oder bieten einfache Rückgabeoptionen über Briefkästen und Postfilialen an.</a:t>
            </a:r>
          </a:p>
          <a:p>
            <a:endParaRPr lang="de-AT" dirty="0"/>
          </a:p>
          <a:p>
            <a:r>
              <a:rPr lang="de-AT" dirty="0"/>
              <a:t>Vorausgegangen war ein Forschungsprojekt sowie ein Pilotprojekt der FH Oberösterreich und der Österreichische Post gemeinsam mit Unternehmen wie Interspar, Intersport, Tchibo, Thalia und dm.</a:t>
            </a:r>
          </a:p>
          <a:p>
            <a:r>
              <a:rPr lang="de-AT" dirty="0"/>
              <a:t>Kernpunkte des Projekts:</a:t>
            </a:r>
          </a:p>
          <a:p>
            <a:r>
              <a:rPr lang="de-AT" dirty="0"/>
              <a:t>Verpackungen aus Holzfaser oder recyceltem PET. Die Verpackungen haben unterschiedliche Lebensdauer, die am Foto zwischen 10 Zyklen und 100 Zyklen.</a:t>
            </a:r>
          </a:p>
          <a:p>
            <a:r>
              <a:rPr lang="de-AT" dirty="0"/>
              <a:t>Die Rückgabe erfolgte unkompliziert über Briefkästen, Postfilialen oder SB-Zonen.</a:t>
            </a:r>
          </a:p>
          <a:p>
            <a:r>
              <a:rPr lang="de-AT" dirty="0"/>
              <a:t>Eine Carbon Footprint Analyse zeigte ökologische Vorteile, besonders bei Holzfaserverpackungen.</a:t>
            </a:r>
          </a:p>
          <a:p>
            <a:r>
              <a:rPr lang="de-AT" dirty="0"/>
              <a:t>Die Akzeptanz der </a:t>
            </a:r>
            <a:r>
              <a:rPr lang="de-AT" dirty="0" err="1"/>
              <a:t>Kund:innen</a:t>
            </a:r>
            <a:r>
              <a:rPr lang="de-AT" dirty="0"/>
              <a:t> war hoch – viele wären bereit, Pfand zu hinterlegen.</a:t>
            </a:r>
          </a:p>
          <a:p>
            <a:endParaRPr lang="de-AT" dirty="0"/>
          </a:p>
          <a:p>
            <a:r>
              <a:rPr lang="de-AT" dirty="0"/>
              <a:t>Das Projekt zeigt, dass Kreislaufwirtschaft im Versandhandel funktionieren kann – mit Vorteilen für Umwelt, Unternehmen und </a:t>
            </a:r>
            <a:r>
              <a:rPr lang="de-AT" dirty="0" err="1"/>
              <a:t>Konsument:innen</a:t>
            </a:r>
            <a:r>
              <a:rPr lang="de-AT" dirty="0"/>
              <a:t>.</a:t>
            </a:r>
          </a:p>
        </p:txBody>
      </p:sp>
      <p:sp>
        <p:nvSpPr>
          <p:cNvPr id="4" name="Foliennummernplatzhalter 3"/>
          <p:cNvSpPr>
            <a:spLocks noGrp="1"/>
          </p:cNvSpPr>
          <p:nvPr>
            <p:ph type="sldNum" sz="quarter" idx="5"/>
          </p:nvPr>
        </p:nvSpPr>
        <p:spPr/>
        <p:txBody>
          <a:bodyPr/>
          <a:lstStyle/>
          <a:p>
            <a:fld id="{23212CE9-4559-481E-B405-0C43FBE97BC7}" type="slidenum">
              <a:rPr lang="de-AT" smtClean="0"/>
              <a:t>36</a:t>
            </a:fld>
            <a:endParaRPr lang="de-AT"/>
          </a:p>
        </p:txBody>
      </p:sp>
    </p:spTree>
    <p:extLst>
      <p:ext uri="{BB962C8B-B14F-4D97-AF65-F5344CB8AC3E}">
        <p14:creationId xmlns:p14="http://schemas.microsoft.com/office/powerpoint/2010/main" val="9322544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Arbeitsauftrag an die </a:t>
            </a:r>
            <a:r>
              <a:rPr lang="de-AT" dirty="0" err="1"/>
              <a:t>Schüler:innen</a:t>
            </a:r>
            <a:r>
              <a:rPr lang="de-AT" dirty="0"/>
              <a:t> in Gruppen (eignet sich auch als Hausübung/Einzelarbeit mit Abgabe als </a:t>
            </a:r>
            <a:r>
              <a:rPr lang="de-AT" dirty="0" err="1"/>
              <a:t>ppt</a:t>
            </a:r>
            <a:r>
              <a:rPr lang="de-AT" dirty="0"/>
              <a:t>)</a:t>
            </a:r>
          </a:p>
          <a:p>
            <a:r>
              <a:rPr lang="de-AT" dirty="0"/>
              <a:t>Findet ein innovatives Projekt oder Unternehmen im Bereich nachhaltiger Verpackung oder Kreislaufwirtschaft.</a:t>
            </a:r>
          </a:p>
          <a:p>
            <a:r>
              <a:rPr lang="de-AT" dirty="0"/>
              <a:t>Bereitet einen kurzen Pitch (3–5 Minuten) vor, in dem ihr das Projekt vorstellt und erklärt, warum es nachhaltig und zukunftsweisend ist.</a:t>
            </a:r>
          </a:p>
          <a:p>
            <a:endParaRPr lang="de-AT" dirty="0"/>
          </a:p>
          <a:p>
            <a:r>
              <a:rPr lang="de-AT" dirty="0"/>
              <a:t>Hilfreiche Leitfragen:</a:t>
            </a:r>
          </a:p>
          <a:p>
            <a:r>
              <a:rPr lang="de-AT" dirty="0"/>
              <a:t>Was ist das Ziel des Projekts/Unternehmens?</a:t>
            </a:r>
          </a:p>
          <a:p>
            <a:r>
              <a:rPr lang="de-AT" dirty="0"/>
              <a:t>Welche Materialien oder Technologien werden verwendet?</a:t>
            </a:r>
          </a:p>
          <a:p>
            <a:r>
              <a:rPr lang="de-AT" dirty="0"/>
              <a:t>Wie wird Abfall vermieden oder reduziert?</a:t>
            </a:r>
          </a:p>
          <a:p>
            <a:r>
              <a:rPr lang="de-AT" dirty="0"/>
              <a:t>Gibt es ein Rücknahmesystem oder Wiederverwendung?</a:t>
            </a:r>
          </a:p>
          <a:p>
            <a:r>
              <a:rPr lang="de-AT" dirty="0"/>
              <a:t>Würdet ihr das Produkt selbst nutzen oder empfehlen?</a:t>
            </a:r>
          </a:p>
          <a:p>
            <a:endParaRPr lang="de-AT" dirty="0"/>
          </a:p>
          <a:p>
            <a:r>
              <a:rPr lang="de-AT" dirty="0"/>
              <a:t>Mögliche Quellen:</a:t>
            </a:r>
          </a:p>
          <a:p>
            <a:r>
              <a:rPr lang="de-AT" dirty="0"/>
              <a:t>Websites nachhaltiger Start-ups</a:t>
            </a:r>
          </a:p>
          <a:p>
            <a:r>
              <a:rPr lang="de-AT" dirty="0"/>
              <a:t>Plattformen wie Utopia.de, Reset.org, Greenpeace Magazin</a:t>
            </a:r>
          </a:p>
          <a:p>
            <a:r>
              <a:rPr lang="de-AT" dirty="0"/>
              <a:t>Unternehmensseiten (z. B. </a:t>
            </a:r>
            <a:r>
              <a:rPr lang="de-AT" dirty="0" err="1"/>
              <a:t>Everdrop</a:t>
            </a:r>
            <a:r>
              <a:rPr lang="de-AT" dirty="0"/>
              <a:t>, </a:t>
            </a:r>
            <a:r>
              <a:rPr lang="de-AT" dirty="0" err="1"/>
              <a:t>Too</a:t>
            </a:r>
            <a:r>
              <a:rPr lang="de-AT" dirty="0"/>
              <a:t> </a:t>
            </a:r>
            <a:r>
              <a:rPr lang="de-AT" dirty="0" err="1"/>
              <a:t>Good</a:t>
            </a:r>
            <a:r>
              <a:rPr lang="de-AT" dirty="0"/>
              <a:t> </a:t>
            </a:r>
            <a:r>
              <a:rPr lang="de-AT" dirty="0" err="1"/>
              <a:t>To</a:t>
            </a:r>
            <a:r>
              <a:rPr lang="de-AT" dirty="0"/>
              <a:t> Go, Fairphone)</a:t>
            </a:r>
          </a:p>
          <a:p>
            <a:endParaRPr lang="de-AT" dirty="0"/>
          </a:p>
          <a:p>
            <a:r>
              <a:rPr lang="de-AT" dirty="0"/>
              <a:t>Jede Gruppe präsentiert ihr Projekt.</a:t>
            </a:r>
          </a:p>
          <a:p>
            <a:r>
              <a:rPr lang="de-AT" dirty="0"/>
              <a:t>Optional: Die Klasse stimmt ab – z. B. über den „innovativsten“, „nachhaltigsten“ oder „alltagstauglichsten“ Pitch.</a:t>
            </a:r>
          </a:p>
          <a:p>
            <a:endParaRPr lang="de-AT" dirty="0"/>
          </a:p>
          <a:p>
            <a:r>
              <a:rPr lang="de-AT" dirty="0"/>
              <a:t>Reflexion im Klassenverband: Was hat überrascht?</a:t>
            </a:r>
          </a:p>
          <a:p>
            <a:r>
              <a:rPr lang="de-AT" dirty="0"/>
              <a:t>Welche Idee würdet ihr selbst nutzen?</a:t>
            </a:r>
          </a:p>
          <a:p>
            <a:r>
              <a:rPr lang="de-AT" dirty="0"/>
              <a:t>Welche Rolle spielt Verpackung in eurem Alltag?</a:t>
            </a:r>
          </a:p>
          <a:p>
            <a:endParaRPr lang="de-AT" dirty="0"/>
          </a:p>
          <a:p>
            <a:r>
              <a:rPr lang="de-AT" dirty="0"/>
              <a:t>Dauer: 1 EH (oder als Hausübung mit Ausarbeitung als abzugebende </a:t>
            </a:r>
            <a:r>
              <a:rPr lang="de-AT" dirty="0" err="1"/>
              <a:t>ppt</a:t>
            </a:r>
            <a:r>
              <a:rPr lang="de-AT" dirty="0"/>
              <a:t>-Präsentation)</a:t>
            </a:r>
          </a:p>
          <a:p>
            <a:endParaRPr lang="de-AT" dirty="0"/>
          </a:p>
          <a:p>
            <a:r>
              <a:rPr lang="de-AT" dirty="0"/>
              <a:t>Lernziele:</a:t>
            </a:r>
          </a:p>
          <a:p>
            <a:r>
              <a:rPr lang="de-AT" dirty="0"/>
              <a:t>Die </a:t>
            </a:r>
            <a:r>
              <a:rPr lang="de-AT" dirty="0" err="1"/>
              <a:t>Schüler:innen</a:t>
            </a:r>
            <a:r>
              <a:rPr lang="de-AT" dirty="0"/>
              <a:t> können das Konzept der Kreislaufwirtschaft erklären und dessen Bedeutung für Umwelt- und Ressourcenschutz beschreiben.</a:t>
            </a:r>
          </a:p>
          <a:p>
            <a:r>
              <a:rPr lang="de-AT" dirty="0"/>
              <a:t>Die </a:t>
            </a:r>
            <a:r>
              <a:rPr lang="de-AT" dirty="0" err="1"/>
              <a:t>Schüler:innen</a:t>
            </a:r>
            <a:r>
              <a:rPr lang="de-AT" dirty="0"/>
              <a:t> recherchieren eigenständig Informationen zu realen Projekten und bewerten diese hinsichtlich ihrer Nachhaltigkeit und Umsetzbarkeit.</a:t>
            </a:r>
          </a:p>
          <a:p>
            <a:r>
              <a:rPr lang="de-AT" dirty="0"/>
              <a:t>Die </a:t>
            </a:r>
            <a:r>
              <a:rPr lang="de-AT" dirty="0" err="1"/>
              <a:t>Schüler:innen</a:t>
            </a:r>
            <a:r>
              <a:rPr lang="de-AT" dirty="0"/>
              <a:t> präsentieren ein ausgewähltes Projekt in Form eines strukturierten Kurz-Pitches und üben dabei adressatengerechtes Argumentieren und Visualisieren.</a:t>
            </a:r>
          </a:p>
          <a:p>
            <a:r>
              <a:rPr lang="de-AT" dirty="0"/>
              <a:t>Die </a:t>
            </a:r>
            <a:r>
              <a:rPr lang="de-AT" dirty="0" err="1"/>
              <a:t>Schüler:innen</a:t>
            </a:r>
            <a:r>
              <a:rPr lang="de-AT" dirty="0"/>
              <a:t> reflektieren die Rolle von Konsumverhalten und Produktdesign im Kontext von Abfallvermeidung und Ressourcenschonung.</a:t>
            </a:r>
          </a:p>
          <a:p>
            <a:endParaRPr lang="de-AT" dirty="0"/>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37</a:t>
            </a:fld>
            <a:endParaRPr lang="de-AT"/>
          </a:p>
        </p:txBody>
      </p:sp>
    </p:spTree>
    <p:extLst>
      <p:ext uri="{BB962C8B-B14F-4D97-AF65-F5344CB8AC3E}">
        <p14:creationId xmlns:p14="http://schemas.microsoft.com/office/powerpoint/2010/main" val="20273748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Nachhaltige Lieferketten berücksichtigen ökologische, soziale und ökonomische Aspekte entlang des gesamten Produktlebenszyklus – also von der Rohstoffgewinnung über die Produktion und den Transport bis hin zur Entsorgung oder Wiederverwertung.</a:t>
            </a:r>
          </a:p>
          <a:p>
            <a:r>
              <a:rPr lang="de-AT" dirty="0"/>
              <a:t>Ein zentrales Ziel ist es, Transparenz über die Herkunft von Materialien und die Produktionsbedingungen zu schaffen. Nur so lässt sich nachvollziehen, unter welchen Umständen ein Produkt hergestellt wurde. Ein weiterer wichtiger Aspekt ist die Vermeidung von Überproduktion. Nachhaltige Lieferketten setzen außerdem auf faire Arbeitsbedingungen und die Einhaltung sozialer Standards – insbesondere in Ländern mit niedrigen Löhnen oder schwacher Regulierung. Auch ökologische Ziele spielen eine zentrale Rolle: Dazu gehören die Ressourcenschonung sowie die Reduktion von CO₂-Emissionen, etwa durch effizientere Transportwege oder den Einsatz erneuerbarer Energien. Auch rechtlich gewinnt das Thema an Bedeutung – Stichwort Lieferkettengesetz.</a:t>
            </a:r>
          </a:p>
          <a:p>
            <a:endParaRPr lang="de-AT" dirty="0"/>
          </a:p>
          <a:p>
            <a:r>
              <a:rPr lang="de-AT" dirty="0"/>
              <a:t>Ein Beispiel für eine nachhaltige Lieferkette ist das Unternehmen VAUDE, ein deutscher Outdoor-Ausrüster. VAUDE achtet auf faire Arbeitsbedingungen, umweltfreundliche Materialien und transparente Produktionsprozesse.</a:t>
            </a:r>
          </a:p>
          <a:p>
            <a:endParaRPr lang="de-AT" dirty="0"/>
          </a:p>
          <a:p>
            <a:r>
              <a:rPr lang="de-AT" dirty="0"/>
              <a:t>Quelle:</a:t>
            </a:r>
          </a:p>
          <a:p>
            <a:r>
              <a:rPr lang="de-AT" dirty="0"/>
              <a:t>Fraunhofer Gesellschaft (2025): https://www.fraunhofer.de/de/ueber-fraunhofer/nachhaltigkeit/verantwortungsvolle-unternehmensgestaltung/nachhaltige-lieferkette.html; Abruf 11.07.2025</a:t>
            </a:r>
          </a:p>
          <a:p>
            <a:r>
              <a:rPr lang="de-AT" dirty="0"/>
              <a:t>Vaude (2025): https://www.vaude.com/ch/de/blog/post/deutscher-nachhaltigkeitspreis-2024.html?srsltid=AfmBOopqfSPfonZkMPD_UrqkVO3ZtUWxnHodHQRce5o5zLLcuLWrSQp3; Abruf 11.07.2025</a:t>
            </a:r>
          </a:p>
        </p:txBody>
      </p:sp>
      <p:sp>
        <p:nvSpPr>
          <p:cNvPr id="4" name="Foliennummernplatzhalter 3"/>
          <p:cNvSpPr>
            <a:spLocks noGrp="1"/>
          </p:cNvSpPr>
          <p:nvPr>
            <p:ph type="sldNum" sz="quarter" idx="5"/>
          </p:nvPr>
        </p:nvSpPr>
        <p:spPr/>
        <p:txBody>
          <a:bodyPr/>
          <a:lstStyle/>
          <a:p>
            <a:fld id="{23212CE9-4559-481E-B405-0C43FBE97BC7}" type="slidenum">
              <a:rPr lang="de-AT" smtClean="0"/>
              <a:t>38</a:t>
            </a:fld>
            <a:endParaRPr lang="de-AT"/>
          </a:p>
        </p:txBody>
      </p:sp>
    </p:spTree>
    <p:extLst>
      <p:ext uri="{BB962C8B-B14F-4D97-AF65-F5344CB8AC3E}">
        <p14:creationId xmlns:p14="http://schemas.microsoft.com/office/powerpoint/2010/main" val="35000905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Rollenspiel – </a:t>
            </a:r>
            <a:r>
              <a:rPr lang="de-AT" dirty="0" err="1"/>
              <a:t>Sustainability</a:t>
            </a:r>
            <a:r>
              <a:rPr lang="de-AT" dirty="0"/>
              <a:t> Manager</a:t>
            </a:r>
          </a:p>
          <a:p>
            <a:r>
              <a:rPr lang="de-AT" dirty="0"/>
              <a:t>Dauer 2 EH</a:t>
            </a:r>
          </a:p>
          <a:p>
            <a:endParaRPr lang="de-AT" dirty="0"/>
          </a:p>
          <a:p>
            <a:r>
              <a:rPr lang="de-AT" b="1" dirty="0"/>
              <a:t>Aufgabenstellung:</a:t>
            </a:r>
          </a:p>
          <a:p>
            <a:r>
              <a:rPr lang="de-AT" dirty="0"/>
              <a:t>Ihr seid das </a:t>
            </a:r>
            <a:r>
              <a:rPr lang="de-AT" dirty="0" err="1"/>
              <a:t>Sustainability</a:t>
            </a:r>
            <a:r>
              <a:rPr lang="de-AT" dirty="0"/>
              <a:t>-Team eines fiktiven Produktionsunternehmens.</a:t>
            </a:r>
          </a:p>
          <a:p>
            <a:r>
              <a:rPr lang="de-AT" dirty="0"/>
              <a:t>Die Geschäftsführung hat euch beauftragt zu untersuchen, warum Nachhaltigkeit in der Lieferkette wichtig ist und welche Maßnahmen das Unternehmen ergreifen sollte, um umwelt- und sozialverträglicher zu werden.</a:t>
            </a:r>
          </a:p>
          <a:p>
            <a:r>
              <a:rPr lang="de-AT" dirty="0"/>
              <a:t>Ihr bereitet eine 5–7-minütige Präsentation für ein internes Meeting vor.</a:t>
            </a:r>
          </a:p>
          <a:p>
            <a:endParaRPr lang="de-AT" dirty="0"/>
          </a:p>
          <a:p>
            <a:r>
              <a:rPr lang="de-AT" dirty="0"/>
              <a:t>Einteilung in 3 Gruppen zu folgenden fiktiven Unternehmen:</a:t>
            </a:r>
          </a:p>
          <a:p>
            <a:r>
              <a:rPr lang="de-AT" b="1" dirty="0"/>
              <a:t>1) </a:t>
            </a:r>
            <a:r>
              <a:rPr lang="de-AT" b="1" dirty="0" err="1"/>
              <a:t>NovaTech</a:t>
            </a:r>
            <a:r>
              <a:rPr lang="de-AT" b="1" dirty="0"/>
              <a:t> Manufacturing GmbH</a:t>
            </a:r>
          </a:p>
          <a:p>
            <a:r>
              <a:rPr lang="de-AT" b="1" dirty="0"/>
              <a:t>Branche:</a:t>
            </a:r>
            <a:r>
              <a:rPr lang="de-AT" dirty="0"/>
              <a:t> Elektronik- und Geräteproduktion</a:t>
            </a:r>
            <a:br>
              <a:rPr lang="de-AT" dirty="0"/>
            </a:br>
            <a:r>
              <a:rPr lang="de-AT" b="1" dirty="0"/>
              <a:t>Kurzbeschreibung:</a:t>
            </a:r>
            <a:br>
              <a:rPr lang="de-AT" dirty="0"/>
            </a:br>
            <a:r>
              <a:rPr lang="de-AT" dirty="0"/>
              <a:t>Stellt Haushaltsgeräte und Smart-Home-Technologien her (z. B. Kaffeemaschinen, Sensoren, smarte Thermostate). Weltweite Lieferkette mit Bauteilen aus Asien und Europa.</a:t>
            </a:r>
          </a:p>
          <a:p>
            <a:endParaRPr lang="de-AT" dirty="0"/>
          </a:p>
          <a:p>
            <a:r>
              <a:rPr lang="de-AT" b="1" dirty="0"/>
              <a:t>2) </a:t>
            </a:r>
            <a:r>
              <a:rPr lang="de-AT" b="1" dirty="0" err="1"/>
              <a:t>AlpineWood</a:t>
            </a:r>
            <a:r>
              <a:rPr lang="de-AT" b="1" dirty="0"/>
              <a:t> </a:t>
            </a:r>
            <a:r>
              <a:rPr lang="de-AT" b="1" dirty="0" err="1"/>
              <a:t>Furniture</a:t>
            </a:r>
            <a:r>
              <a:rPr lang="de-AT" b="1" dirty="0"/>
              <a:t> AG</a:t>
            </a:r>
          </a:p>
          <a:p>
            <a:r>
              <a:rPr lang="de-AT" b="1" dirty="0"/>
              <a:t>Branche:</a:t>
            </a:r>
            <a:r>
              <a:rPr lang="de-AT" dirty="0"/>
              <a:t> Möbel- und Holzwarenproduktion</a:t>
            </a:r>
            <a:br>
              <a:rPr lang="de-AT" dirty="0"/>
            </a:br>
            <a:r>
              <a:rPr lang="de-AT" b="1" dirty="0"/>
              <a:t>Kurzbeschreibung:</a:t>
            </a:r>
            <a:br>
              <a:rPr lang="de-AT" dirty="0"/>
            </a:br>
            <a:r>
              <a:rPr lang="de-AT" dirty="0"/>
              <a:t>Produziert nachhaltige Möbel für Privathaushalte und Hotellerie. Bezieht Holz aus Europa, Polsterstoffe aus verschiedenen Ländern, fertigt hauptsächlich in Österreich.</a:t>
            </a:r>
          </a:p>
          <a:p>
            <a:endParaRPr lang="de-AT" dirty="0"/>
          </a:p>
          <a:p>
            <a:r>
              <a:rPr lang="de-AT" b="1" dirty="0"/>
              <a:t>3) </a:t>
            </a:r>
            <a:r>
              <a:rPr lang="de-AT" b="1" dirty="0" err="1"/>
              <a:t>GreenWear</a:t>
            </a:r>
            <a:r>
              <a:rPr lang="de-AT" b="1" dirty="0"/>
              <a:t> Textiles GmbH</a:t>
            </a:r>
          </a:p>
          <a:p>
            <a:r>
              <a:rPr lang="de-AT" b="1" dirty="0"/>
              <a:t>Branche:</a:t>
            </a:r>
            <a:r>
              <a:rPr lang="de-AT" dirty="0"/>
              <a:t> Textil- und Bekleidungsherstellung</a:t>
            </a:r>
            <a:br>
              <a:rPr lang="de-AT" dirty="0"/>
            </a:br>
            <a:r>
              <a:rPr lang="de-AT" b="1" dirty="0"/>
              <a:t>Kurzbeschreibung:</a:t>
            </a:r>
            <a:br>
              <a:rPr lang="de-AT" dirty="0"/>
            </a:br>
            <a:r>
              <a:rPr lang="de-AT" dirty="0"/>
              <a:t>Modeunternehmen mit Fokus auf Outdoor- und Freizeitkleidung. Rohstoffe aus der ganzen Welt (Baumwolle, recycelte Fasern), Produktion in Europa und Südostasien.</a:t>
            </a:r>
          </a:p>
          <a:p>
            <a:endParaRPr lang="de-AT" dirty="0"/>
          </a:p>
          <a:p>
            <a:r>
              <a:rPr lang="de-AT" b="1" dirty="0"/>
              <a:t>Teil 1: Warum sollte das Unternehmen auf Nachhaltigkeit in der Lieferkette achten?</a:t>
            </a:r>
          </a:p>
          <a:p>
            <a:r>
              <a:rPr lang="de-AT" dirty="0"/>
              <a:t>Analysiert und erklärt:</a:t>
            </a:r>
          </a:p>
          <a:p>
            <a:pPr marL="228600" indent="-228600">
              <a:buAutoNum type="arabicPeriod"/>
            </a:pPr>
            <a:r>
              <a:rPr lang="de-AT" dirty="0"/>
              <a:t>Rechtliche Gründe</a:t>
            </a:r>
          </a:p>
          <a:p>
            <a:pPr marL="0" indent="0">
              <a:buNone/>
            </a:pPr>
            <a:r>
              <a:rPr lang="de-AT" dirty="0"/>
              <a:t>EU-Lieferkettengesetz / Lieferkettensorgfaltspflichten, CO₂-Berichtspflichten (z. B. Corporate </a:t>
            </a:r>
            <a:r>
              <a:rPr lang="de-AT" dirty="0" err="1"/>
              <a:t>Sustainability</a:t>
            </a:r>
            <a:r>
              <a:rPr lang="de-AT" dirty="0"/>
              <a:t> Reporting </a:t>
            </a:r>
            <a:r>
              <a:rPr lang="de-AT" dirty="0" err="1"/>
              <a:t>Directive</a:t>
            </a:r>
            <a:r>
              <a:rPr lang="de-AT" dirty="0"/>
              <a:t> – CSRD), Vorgaben aus dem EU Green Deal (z. B. CO₂-Reduktion, Kreislaufwirtschaft), Internationale Standards: ILO, Menschenrechte, Transparenzpflichten, Risiken bei Verstößen: Strafen, Ausschluss von Märkten, Reputationsverlust</a:t>
            </a:r>
          </a:p>
          <a:p>
            <a:pPr marL="0" indent="0">
              <a:buNone/>
            </a:pPr>
            <a:r>
              <a:rPr lang="de-AT" dirty="0"/>
              <a:t>2. Ethische Gründe</a:t>
            </a:r>
          </a:p>
          <a:p>
            <a:pPr marL="0" indent="0">
              <a:buNone/>
            </a:pPr>
            <a:r>
              <a:rPr lang="de-AT" dirty="0"/>
              <a:t>Verantwortung für faire Arbeitsbedingungen bei Lieferanten, Vermeidung von Kinderarbeit, Ausbeutung und </a:t>
            </a:r>
            <a:r>
              <a:rPr lang="de-AT" dirty="0" err="1"/>
              <a:t>UmweltzerstörungBeitrag</a:t>
            </a:r>
            <a:r>
              <a:rPr lang="de-AT" dirty="0"/>
              <a:t> zu globalen Klimazielen, Schutz von Ökosystemen und Artenvielfalt</a:t>
            </a:r>
          </a:p>
          <a:p>
            <a:pPr marL="0" indent="0">
              <a:buNone/>
            </a:pPr>
            <a:r>
              <a:rPr lang="de-AT" dirty="0"/>
              <a:t>3. Branding- und wirtschaftliche Gründe</a:t>
            </a:r>
          </a:p>
          <a:p>
            <a:pPr marL="0" indent="0">
              <a:buNone/>
            </a:pPr>
            <a:r>
              <a:rPr lang="de-AT" dirty="0"/>
              <a:t>Marktchancen und Kundenanforderungen: Konsumenten wünschen nachhaltige Produkte, Wettbewerbsvorteile durch transparente Lieferketten, Geringere Kosten durch Energieeffizienz, Abfallvermeidung, Attraktivität als Arbeitgeber („Purpose“, Sinnorientierung)Stärkere Resilienz der Lieferkette (weniger Abhängigkeiten, Risiken)</a:t>
            </a:r>
          </a:p>
          <a:p>
            <a:pPr marL="0" indent="0">
              <a:buNone/>
            </a:pPr>
            <a:endParaRPr lang="de-AT" dirty="0"/>
          </a:p>
          <a:p>
            <a:pPr marL="0" indent="0">
              <a:buNone/>
            </a:pPr>
            <a:r>
              <a:rPr lang="de-AT" b="1" dirty="0"/>
              <a:t>Teil 2: Maßnahmen – Wie kann das Unternehmen die Lieferkette nachhaltiger gestalten?</a:t>
            </a:r>
          </a:p>
          <a:p>
            <a:pPr marL="0" indent="0">
              <a:buNone/>
            </a:pPr>
            <a:r>
              <a:rPr lang="de-AT" dirty="0"/>
              <a:t>Erarbeitet mindestens 6 konkrete Maßnahmen, z. B.:</a:t>
            </a:r>
          </a:p>
          <a:p>
            <a:pPr marL="0" indent="0">
              <a:buNone/>
            </a:pPr>
            <a:r>
              <a:rPr lang="de-AT" dirty="0"/>
              <a:t>Ökologische Maßnahmen: Nutzung alternativer Transporte (Bahn, Schiff, multimodal), Reduktion von Materialeinsatz und Verpackung, Einsatz erneuerbarer Energien in der Produktion, CO₂-Tracking entlang der gesamten Supply Chain, Auswahl lokaler/regionaler Lieferanten zur Reduktion von Transportwegen</a:t>
            </a:r>
          </a:p>
          <a:p>
            <a:pPr marL="0" indent="0">
              <a:buNone/>
            </a:pPr>
            <a:r>
              <a:rPr lang="de-AT" dirty="0"/>
              <a:t>Soziale / ethische Maßnahmen: Lieferantenkodex („Code </a:t>
            </a:r>
            <a:r>
              <a:rPr lang="de-AT" dirty="0" err="1"/>
              <a:t>of</a:t>
            </a:r>
            <a:r>
              <a:rPr lang="de-AT" dirty="0"/>
              <a:t> Conduct“), Regelmäßige Audits bei Lieferanten (Arbeitsbedingungen, Umweltschutz), Langfristige Partnerschaften statt kurzfristiger Preisfokussierung, Unterstützung nachhaltiger Projekte in der Lieferkette</a:t>
            </a:r>
          </a:p>
          <a:p>
            <a:pPr marL="0" indent="0">
              <a:buNone/>
            </a:pPr>
            <a:r>
              <a:rPr lang="de-AT" dirty="0"/>
              <a:t>Ökonomische / organisatorische Maßnahmen: Digitalisierung der Lieferkette, Transparenz, Echtzeitdaten, Optimierte Lagerhaltung und Bedarfsprognosen, Kreislaufwirtschaft (Recycling, Wiederverwendung von Rohstoffen), Schulungen für Einkauf und Logistik</a:t>
            </a:r>
          </a:p>
          <a:p>
            <a:pPr marL="0" indent="0">
              <a:buNone/>
            </a:pPr>
            <a:endParaRPr lang="de-AT" dirty="0"/>
          </a:p>
          <a:p>
            <a:pPr marL="0" indent="0">
              <a:buNone/>
            </a:pPr>
            <a:r>
              <a:rPr lang="de-AT" b="1" dirty="0"/>
              <a:t>Teil 3: Präsentation</a:t>
            </a:r>
          </a:p>
          <a:p>
            <a:pPr marL="0" indent="0">
              <a:buNone/>
            </a:pPr>
            <a:r>
              <a:rPr lang="de-AT" dirty="0"/>
              <a:t>Erstellt eine 5–7-minütige Präsentation mit folgenden Punkten:</a:t>
            </a:r>
          </a:p>
          <a:p>
            <a:pPr marL="0" indent="0">
              <a:buNone/>
            </a:pPr>
            <a:r>
              <a:rPr lang="de-AT" dirty="0"/>
              <a:t>Kurzvorstellung des Unternehmens und eurer Rolle</a:t>
            </a:r>
          </a:p>
          <a:p>
            <a:pPr marL="0" indent="0">
              <a:buNone/>
            </a:pPr>
            <a:r>
              <a:rPr lang="de-AT" dirty="0"/>
              <a:t>Warum Nachhaltigkeit in der Lieferkette wichtig ist (rechtlich – ethisch – ökonomisch/Branding)</a:t>
            </a:r>
          </a:p>
          <a:p>
            <a:pPr marL="0" indent="0">
              <a:buNone/>
            </a:pPr>
            <a:r>
              <a:rPr lang="de-AT" dirty="0"/>
              <a:t>Konkrete Maßnahmen mit Begründung</a:t>
            </a:r>
          </a:p>
          <a:p>
            <a:pPr marL="0" indent="0">
              <a:buNone/>
            </a:pPr>
            <a:r>
              <a:rPr lang="de-AT" dirty="0"/>
              <a:t>Priorisierte Empfehlung: Welche 2–3 Maßnahmen sollten zuerst umgesetzt werden – und warum?</a:t>
            </a:r>
          </a:p>
          <a:p>
            <a:pPr marL="0" indent="0">
              <a:buNone/>
            </a:pPr>
            <a:r>
              <a:rPr lang="de-AT" dirty="0"/>
              <a:t>Fazit: Welche Vorteile eine nachhaltige Lieferkette bietet</a:t>
            </a:r>
          </a:p>
          <a:p>
            <a:pPr marL="0" indent="0">
              <a:buNone/>
            </a:pPr>
            <a:endParaRPr lang="de-AT" dirty="0"/>
          </a:p>
          <a:p>
            <a:pPr marL="0" indent="0">
              <a:buNone/>
            </a:pPr>
            <a:r>
              <a:rPr lang="de-AT" b="1" dirty="0"/>
              <a:t>Teil 4: Reflexion</a:t>
            </a:r>
          </a:p>
          <a:p>
            <a:pPr marL="0" indent="0">
              <a:buNone/>
            </a:pPr>
            <a:r>
              <a:rPr lang="de-AT" dirty="0"/>
              <a:t>Welche Maßnahme hat die größte Wirkung?</a:t>
            </a:r>
          </a:p>
          <a:p>
            <a:pPr marL="0" indent="0">
              <a:buNone/>
            </a:pPr>
            <a:r>
              <a:rPr lang="de-AT" dirty="0"/>
              <a:t>Wo entstehen Zielkonflikte (Kosten, Zeit, Technologie)?</a:t>
            </a:r>
          </a:p>
          <a:p>
            <a:pPr marL="0" indent="0">
              <a:buNone/>
            </a:pPr>
            <a:r>
              <a:rPr lang="de-AT" dirty="0"/>
              <a:t>Wie kann die Lieferkette langfristig klimaneutral werden?</a:t>
            </a:r>
          </a:p>
          <a:p>
            <a:pPr marL="0" indent="0">
              <a:buNone/>
            </a:pPr>
            <a:endParaRPr lang="de-AT" dirty="0"/>
          </a:p>
          <a:p>
            <a:pPr marL="0" indent="0">
              <a:buNone/>
            </a:pPr>
            <a:r>
              <a:rPr lang="de-AT" b="1" dirty="0"/>
              <a:t>Lernziele:</a:t>
            </a:r>
          </a:p>
          <a:p>
            <a:pPr marL="0" indent="0">
              <a:buNone/>
            </a:pPr>
            <a:r>
              <a:rPr lang="de-AT" dirty="0"/>
              <a:t>Die Schülerinnen und Schüler können Nachhaltigkeitsrisiken in globalen Lieferketten analysieren und diese auf unterschiedliche Branchen (Elektronik, Möbel, Textil) </a:t>
            </a:r>
            <a:r>
              <a:rPr lang="de-AT" dirty="0" err="1"/>
              <a:t>anwenden.Die</a:t>
            </a:r>
            <a:r>
              <a:rPr lang="de-AT" dirty="0"/>
              <a:t> Schülerinnen und Schüler können rechtliche, ethische und wirtschaftliche Gründe für nachhaltiges Supply-Chain-Management erklären und ihre Bedeutung für ein Produktionsunternehmen </a:t>
            </a:r>
            <a:r>
              <a:rPr lang="de-AT" dirty="0" err="1"/>
              <a:t>beurteilen.Die</a:t>
            </a:r>
            <a:r>
              <a:rPr lang="de-AT" dirty="0"/>
              <a:t> Schülerinnen und Schüler entwickeln konkrete Maßnahmen zur ökologischen und sozialen Verbesserung einer Lieferkette und können diese anhand eines fiktiven Unternehmens </a:t>
            </a:r>
            <a:r>
              <a:rPr lang="de-AT" dirty="0" err="1"/>
              <a:t>begründen.Die</a:t>
            </a:r>
            <a:r>
              <a:rPr lang="de-AT" dirty="0"/>
              <a:t> Schülerinnen und Schüler können ihre Ergebnisse strukturiert in einer Präsentation aufbereiten und überzeugend aus der Perspektive eines </a:t>
            </a:r>
            <a:r>
              <a:rPr lang="de-AT" dirty="0" err="1"/>
              <a:t>Sustainability</a:t>
            </a:r>
            <a:r>
              <a:rPr lang="de-AT" dirty="0"/>
              <a:t> Managers argumentieren.</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39</a:t>
            </a:fld>
            <a:endParaRPr lang="de-AT"/>
          </a:p>
        </p:txBody>
      </p:sp>
    </p:spTree>
    <p:extLst>
      <p:ext uri="{BB962C8B-B14F-4D97-AF65-F5344CB8AC3E}">
        <p14:creationId xmlns:p14="http://schemas.microsoft.com/office/powerpoint/2010/main" val="5733656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756A5-3148-3EDA-2FA6-851E7253C0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B6F13C-4258-E0ED-EC1A-43C7CA8E41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72ECAF-C73D-A4DE-6B21-A8A1B1EFD3F2}"/>
              </a:ext>
            </a:extLst>
          </p:cNvPr>
          <p:cNvSpPr>
            <a:spLocks noGrp="1"/>
          </p:cNvSpPr>
          <p:nvPr>
            <p:ph type="body" idx="1"/>
          </p:nvPr>
        </p:nvSpPr>
        <p:spPr/>
        <p:txBody>
          <a:bodyPr/>
          <a:lstStyle/>
          <a:p>
            <a:r>
              <a:rPr lang="de-AT" dirty="0"/>
              <a:t>Alternative Antriebe zielen ab auf die Dekarbonisierung des Verkehrs = Verringerung bzw. Vermeidung von CO2-Ausstoß bzw. anderen Treibhausgasen</a:t>
            </a:r>
          </a:p>
          <a:p>
            <a:r>
              <a:rPr lang="de-AT" dirty="0"/>
              <a:t>Detaillierte Informationen zu Elektromobilität und Wasserstoffantrieb finden Sie auf den folgenden beiden Folien.</a:t>
            </a:r>
          </a:p>
          <a:p>
            <a:pPr marL="171450" indent="-171450">
              <a:buFontTx/>
              <a:buChar char="-"/>
            </a:pPr>
            <a:r>
              <a:rPr lang="de-AT" dirty="0"/>
              <a:t>Hybridsysteme: Kombination aus Verbrennungsmotor und Elektromotor, kann kurze Strecken rein elektrisch fahren (besonders Plug-in-Modelle), Übergangstechnologie: weiterhin fossile Abhängigkeit</a:t>
            </a:r>
          </a:p>
          <a:p>
            <a:pPr marL="171450" indent="-171450">
              <a:buFontTx/>
              <a:buChar char="-"/>
            </a:pPr>
            <a:r>
              <a:rPr lang="de-AT" dirty="0"/>
              <a:t>Biokraftstoffe: Aus Pflanzen, organischen Abfällen oder Gülle hergestellt, Nachhaltigkeit hängt stark von der Herkunft der Rohstoffe ab,  Biokraftstoffe wie HVO (</a:t>
            </a:r>
            <a:r>
              <a:rPr lang="de-AT" dirty="0" err="1"/>
              <a:t>Hydrotreated</a:t>
            </a:r>
            <a:r>
              <a:rPr lang="de-AT" dirty="0"/>
              <a:t> </a:t>
            </a:r>
            <a:r>
              <a:rPr lang="de-AT" dirty="0" err="1"/>
              <a:t>Vegetable</a:t>
            </a:r>
            <a:r>
              <a:rPr lang="de-AT" dirty="0"/>
              <a:t> Oil) und LBM (Liquid Bio </a:t>
            </a:r>
            <a:r>
              <a:rPr lang="de-AT" dirty="0" err="1"/>
              <a:t>Methane</a:t>
            </a:r>
            <a:r>
              <a:rPr lang="de-AT" dirty="0"/>
              <a:t>) gelten als kurzfristig realistische Lösung, da die Nutzung in bestehenden Motoren möglich ist; großer Nachteil: soziale Konflikte und Nahrungsmittelknappheit durch Nutzung von Nahrungsmitteln als Kraftstoff</a:t>
            </a:r>
          </a:p>
          <a:p>
            <a:pPr marL="171450" indent="-171450">
              <a:buFontTx/>
              <a:buChar char="-"/>
            </a:pPr>
            <a:r>
              <a:rPr lang="de-AT" dirty="0"/>
              <a:t>E-Fuels (synthetische Kraftstoffe): Künstlich hergestellte Kraftstoffe aus Wasserstoff und CO₂, Können in heutigen Verbrennungsmotoren genutzt werden, Potenziell klimaneutral – aber: sehr energieaufwendig in der Herstellung, noch nicht marktreif und teuer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AT" dirty="0"/>
              <a:t>Methanol und Ammoniak: insbesondere als Antriebsstoffe in der Schifffahrt, </a:t>
            </a:r>
            <a:r>
              <a:rPr lang="de-DE" dirty="0">
                <a:latin typeface="Arial" panose="020B0604020202020204" pitchFamily="34" charset="0"/>
              </a:rPr>
              <a:t>beide können</a:t>
            </a:r>
            <a:r>
              <a:rPr lang="de-DE" altLang="de-DE" dirty="0">
                <a:latin typeface="Arial" panose="020B0604020202020204" pitchFamily="34" charset="0"/>
              </a:rPr>
              <a:t> </a:t>
            </a:r>
            <a:r>
              <a:rPr lang="de-AT" altLang="de-DE" dirty="0">
                <a:latin typeface="Arial" panose="020B0604020202020204" pitchFamily="34" charset="0"/>
              </a:rPr>
              <a:t>in modifizierten Verbrennungsmotoren oder Brennstoffzellen genutzt werden, Umgang mit giftigen (Methanol) und explosiven (Ammoniak) Stoffen herausfordernd, Energiedichte gering – daher große Tanks notwendig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AT" altLang="de-DE" dirty="0">
                <a:latin typeface="Arial" panose="020B0604020202020204" pitchFamily="34" charset="0"/>
              </a:rPr>
              <a:t>Multimodale Transportlösungen: großes Potential zur Minimierung der Emissionen im Verkehr durch Verkehrsverlagerung von Straßen-/Luftverkehr auf nachhaltigere Verkehrsträger wie Bahn und Binnenschiff</a:t>
            </a:r>
          </a:p>
          <a:p>
            <a:pPr marL="0" marR="0" lvl="0" indent="0" algn="l" defTabSz="914400" rtl="0" eaLnBrk="1" fontAlgn="auto" latinLnBrk="0" hangingPunct="1">
              <a:lnSpc>
                <a:spcPct val="100000"/>
              </a:lnSpc>
              <a:spcBef>
                <a:spcPts val="0"/>
              </a:spcBef>
              <a:spcAft>
                <a:spcPts val="0"/>
              </a:spcAft>
              <a:buClrTx/>
              <a:buSzTx/>
              <a:buFontTx/>
              <a:buNone/>
              <a:tabLst/>
              <a:defRPr/>
            </a:pPr>
            <a:r>
              <a:rPr lang="de-AT" altLang="de-DE" dirty="0">
                <a:latin typeface="Arial" panose="020B0604020202020204" pitchFamily="34" charset="0"/>
              </a:rPr>
              <a:t>Hinweis: Gasantriebe wie Autogas (LPG – </a:t>
            </a:r>
            <a:r>
              <a:rPr lang="de-AT" altLang="de-DE" dirty="0" err="1">
                <a:latin typeface="Arial" panose="020B0604020202020204" pitchFamily="34" charset="0"/>
              </a:rPr>
              <a:t>Liquefied</a:t>
            </a:r>
            <a:r>
              <a:rPr lang="de-AT" altLang="de-DE" dirty="0">
                <a:latin typeface="Arial" panose="020B0604020202020204" pitchFamily="34" charset="0"/>
              </a:rPr>
              <a:t> Petroleum Gas) oder CNG (Compressed Natural Gas) werden in unserer Liste nicht angeführt, da sie nicht klimaneutral sind, solange sie aus fossilen Quellen stammen. Ihr langfristiger Beitrag zur Dekarbonisierung ist daher begrenzt.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ltLang="de-DE" dirty="0">
              <a:latin typeface="Arial" panose="020B0604020202020204" pitchFamily="34" charset="0"/>
            </a:endParaRPr>
          </a:p>
          <a:p>
            <a:endParaRPr lang="de-AT" dirty="0"/>
          </a:p>
          <a:p>
            <a:r>
              <a:rPr lang="de-AT" dirty="0"/>
              <a:t>Quellen:</a:t>
            </a:r>
          </a:p>
          <a:p>
            <a:r>
              <a:rPr lang="de-AT" dirty="0"/>
              <a:t>Auto Motor Sport (2025): https://www.auto-motor-und-sport.de/news/alternative-antriebe-konzept-ueberblick/; Abruf 07.07.2025</a:t>
            </a:r>
          </a:p>
          <a:p>
            <a:r>
              <a:rPr lang="de-AT" dirty="0"/>
              <a:t>Klimaschutz Kommune (2025): https://www.klimaschutz-kommune.de/buergerinfo/alternative-antriebsarten/; Abruf 07.07.2025</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Van der Linden, Erwin (2024): </a:t>
            </a:r>
            <a:r>
              <a:rPr lang="en-US" dirty="0"/>
              <a:t>Study on alternative propulsion on the Danube. In: </a:t>
            </a:r>
            <a:r>
              <a:rPr lang="de-AT" dirty="0"/>
              <a:t>https://www.viadonau.org/fileadmin/content/20241128_Aristoi_Study_Viadonau_final.pdf; Abruf 07.07.2025; S. 17 ff</a:t>
            </a:r>
          </a:p>
          <a:p>
            <a:r>
              <a:rPr lang="de-AT" dirty="0"/>
              <a:t>TU Graz (2025): https://www.tugraz.at/news/artikel/mit-neuen-kraftstoffen-zu-klimaneutraler-schifffahrt; Abruf 07.07.2025</a:t>
            </a:r>
          </a:p>
        </p:txBody>
      </p:sp>
      <p:sp>
        <p:nvSpPr>
          <p:cNvPr id="4" name="Slide Number Placeholder 3">
            <a:extLst>
              <a:ext uri="{FF2B5EF4-FFF2-40B4-BE49-F238E27FC236}">
                <a16:creationId xmlns:a16="http://schemas.microsoft.com/office/drawing/2014/main" id="{27DA92D3-33D8-87B7-C565-601C926DF264}"/>
              </a:ext>
            </a:extLst>
          </p:cNvPr>
          <p:cNvSpPr>
            <a:spLocks noGrp="1"/>
          </p:cNvSpPr>
          <p:nvPr>
            <p:ph type="sldNum" sz="quarter" idx="5"/>
          </p:nvPr>
        </p:nvSpPr>
        <p:spPr/>
        <p:txBody>
          <a:bodyPr/>
          <a:lstStyle/>
          <a:p>
            <a:fld id="{DBFE874C-8D49-984A-A665-1F64AC7A6923}" type="slidenum">
              <a:rPr lang="en-AT" smtClean="0"/>
              <a:pPr/>
              <a:t>40</a:t>
            </a:fld>
            <a:endParaRPr lang="en-AT"/>
          </a:p>
        </p:txBody>
      </p:sp>
    </p:spTree>
    <p:extLst>
      <p:ext uri="{BB962C8B-B14F-4D97-AF65-F5344CB8AC3E}">
        <p14:creationId xmlns:p14="http://schemas.microsoft.com/office/powerpoint/2010/main" val="38491752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Als alternative Antriebsart gewinnt die Elektromobilität auch in der Logistikbranche an Bedeutung. Sie ermöglicht eine Reduktion von Emissionen und Lärmbelastung. Insbesondere in der urbanen Logistik eignet sich der Einsatz von E-Fahrzeugen, da die Fahrtlängen kürzer und die Lade- und Abladestellen gut planbar sind. Begrenzte Reichweiten, Ladezeiten und die Ladeinfrastruktur stellen insbesondere im außerstädtischen Bereich aktuell noch eine Herausforderung dar, ebenfalls die höheren Anschaffungskosten eines E-Fahrzeuges im Vergleich zu einem Fahrzeug mit Verbrennungsmotor. Durch Digitalisierung, autonomes Fahren und alternative Energiequellen ergibt dich für die Zukunft aber weiteres Potential.</a:t>
            </a:r>
          </a:p>
          <a:p>
            <a:endParaRPr lang="de-AT" dirty="0"/>
          </a:p>
          <a:p>
            <a:r>
              <a:rPr lang="de-AT" dirty="0"/>
              <a:t>Quelle:</a:t>
            </a:r>
          </a:p>
          <a:p>
            <a:r>
              <a:rPr lang="de-AT" dirty="0"/>
              <a:t>Fraunhofer IML (2025): https://www.iml.fraunhofer.de/de/abteilungen/b3/verkehrslogistik/alternative_antriebe.html; Abruf 06.05.2025</a:t>
            </a:r>
          </a:p>
          <a:p>
            <a:endParaRPr lang="de-AT" dirty="0"/>
          </a:p>
          <a:p>
            <a:r>
              <a:rPr lang="de-AT" dirty="0"/>
              <a:t>Bildquelle:</a:t>
            </a:r>
          </a:p>
          <a:p>
            <a:r>
              <a:rPr lang="de-AT" dirty="0" err="1"/>
              <a:t>Flaticon</a:t>
            </a:r>
            <a:r>
              <a:rPr lang="de-AT" dirty="0"/>
              <a:t> (2024): </a:t>
            </a:r>
            <a:r>
              <a:rPr lang="en-US" dirty="0"/>
              <a:t>https://www.flaticon.com/free-icons/ecology-and-environment; Ecology and environment icons created by </a:t>
            </a:r>
            <a:r>
              <a:rPr lang="en-US" dirty="0" err="1"/>
              <a:t>Freepik</a:t>
            </a:r>
            <a:r>
              <a:rPr lang="en-US" dirty="0"/>
              <a:t> – </a:t>
            </a:r>
            <a:r>
              <a:rPr lang="en-US" dirty="0" err="1"/>
              <a:t>Flaticon</a:t>
            </a:r>
            <a:r>
              <a:rPr lang="en-US" dirty="0"/>
              <a:t>;</a:t>
            </a:r>
            <a:r>
              <a:rPr lang="de-AT" dirty="0"/>
              <a:t> Abruf 13.06.2024</a:t>
            </a:r>
          </a:p>
          <a:p>
            <a:endParaRPr lang="de-AT" dirty="0"/>
          </a:p>
        </p:txBody>
      </p:sp>
      <p:sp>
        <p:nvSpPr>
          <p:cNvPr id="4" name="Slide Number Placeholder 3"/>
          <p:cNvSpPr>
            <a:spLocks noGrp="1"/>
          </p:cNvSpPr>
          <p:nvPr>
            <p:ph type="sldNum" sz="quarter" idx="5"/>
          </p:nvPr>
        </p:nvSpPr>
        <p:spPr/>
        <p:txBody>
          <a:bodyPr/>
          <a:lstStyle/>
          <a:p>
            <a:fld id="{DBFE874C-8D49-984A-A665-1F64AC7A6923}" type="slidenum">
              <a:rPr lang="en-AT" smtClean="0"/>
              <a:pPr/>
              <a:t>41</a:t>
            </a:fld>
            <a:endParaRPr lang="en-AT"/>
          </a:p>
        </p:txBody>
      </p:sp>
    </p:spTree>
    <p:extLst>
      <p:ext uri="{BB962C8B-B14F-4D97-AF65-F5344CB8AC3E}">
        <p14:creationId xmlns:p14="http://schemas.microsoft.com/office/powerpoint/2010/main" val="35346233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hlinkClick r:id="rId3"/>
              </a:rPr>
              <a:t>https://www.youtube.com/watch?v=FSwgIewm3ns</a:t>
            </a:r>
            <a:endParaRPr lang="de-AT" dirty="0"/>
          </a:p>
          <a:p>
            <a:endParaRPr lang="de-AT" dirty="0"/>
          </a:p>
          <a:p>
            <a:endParaRPr lang="de-AT" dirty="0"/>
          </a:p>
          <a:p>
            <a:r>
              <a:rPr lang="de-AT" dirty="0"/>
              <a:t>Welche Maßnahmen setzte die </a:t>
            </a:r>
            <a:r>
              <a:rPr lang="de-AT" dirty="0" err="1"/>
              <a:t>Östereichische</a:t>
            </a:r>
            <a:r>
              <a:rPr lang="de-AT" dirty="0"/>
              <a:t> Post um die höhere Anzahl an Paketen abwickeln zu können?</a:t>
            </a:r>
          </a:p>
          <a:p>
            <a:r>
              <a:rPr lang="de-AT" dirty="0"/>
              <a:t>Investitionen in Digitalisierung und Automatisierung, neue Logistikzentren</a:t>
            </a:r>
          </a:p>
          <a:p>
            <a:endParaRPr lang="de-AT" dirty="0"/>
          </a:p>
          <a:p>
            <a:r>
              <a:rPr lang="de-AT" dirty="0"/>
              <a:t>Was ist ein Auto-</a:t>
            </a:r>
            <a:r>
              <a:rPr lang="de-AT" dirty="0" err="1"/>
              <a:t>Unloader</a:t>
            </a:r>
            <a:r>
              <a:rPr lang="de-AT" dirty="0"/>
              <a:t>?</a:t>
            </a:r>
            <a:br>
              <a:rPr lang="de-AT" dirty="0"/>
            </a:br>
            <a:r>
              <a:rPr lang="de-AT" dirty="0"/>
              <a:t>Ermöglicht die automatisierte Entladung von LKW</a:t>
            </a:r>
          </a:p>
          <a:p>
            <a:endParaRPr lang="de-AT" dirty="0"/>
          </a:p>
          <a:p>
            <a:r>
              <a:rPr lang="de-AT" dirty="0"/>
              <a:t>Wie wird eine nachhaltige Zustellung auf der letzten Meile (last </a:t>
            </a:r>
            <a:r>
              <a:rPr lang="de-AT" dirty="0" err="1"/>
              <a:t>mile</a:t>
            </a:r>
            <a:r>
              <a:rPr lang="de-AT" dirty="0"/>
              <a:t>) ermöglicht?</a:t>
            </a:r>
          </a:p>
          <a:p>
            <a:r>
              <a:rPr lang="de-AT" dirty="0"/>
              <a:t>Elektrofahrzeuge, LKW-Flotte fährt mit HVO-Kraftstoff, hohe Erstzustellquote</a:t>
            </a:r>
          </a:p>
        </p:txBody>
      </p:sp>
      <p:sp>
        <p:nvSpPr>
          <p:cNvPr id="4" name="Foliennummernplatzhalter 3"/>
          <p:cNvSpPr>
            <a:spLocks noGrp="1"/>
          </p:cNvSpPr>
          <p:nvPr>
            <p:ph type="sldNum" sz="quarter" idx="5"/>
          </p:nvPr>
        </p:nvSpPr>
        <p:spPr/>
        <p:txBody>
          <a:bodyPr/>
          <a:lstStyle/>
          <a:p>
            <a:fld id="{23212CE9-4559-481E-B405-0C43FBE97BC7}" type="slidenum">
              <a:rPr lang="de-AT" smtClean="0"/>
              <a:t>42</a:t>
            </a:fld>
            <a:endParaRPr lang="de-AT"/>
          </a:p>
        </p:txBody>
      </p:sp>
    </p:spTree>
    <p:extLst>
      <p:ext uri="{BB962C8B-B14F-4D97-AF65-F5344CB8AC3E}">
        <p14:creationId xmlns:p14="http://schemas.microsoft.com/office/powerpoint/2010/main" val="22743021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Der Wasserstoffantrieb gilt als klimafreundliche Alternative zu Diesel und Benzin – vor allem im Schwerverkehr, bei Bussen oder Schiffen (also dort, wo Batterieantriebe an ihre Grenzen stoßen).</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Sein großer Vorteil: Beim Fahren entstehen keine CO₂- oder Stickoxid-Emissionen und kein Feinstaub. Wird Wasserstoff mit Strom aus erneuerbaren Energien produziert – also als sogenannter grüner Wasserstoff –, ist der gesamte Antrieb nahezu emissionsfrei.</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Die Herausforderungen: Die Speicherung von Wasserstoff erfordert große Tanks oder hohen Druck, was die Technik aufwendig und teuer macht. Auch der Wirkungsgrad bei der Herstellung ist begrenzt – bei der Elektrolyse geht ein erheblicher Teil der eingesetzten Energie verloren.</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Hinzu kommen Sicherheitsaspekte: Wasserstoff ist extrem leicht entzündlich, was besondere Maßnahmen im Umgang und bei der Lagerung erfordert. Außerdem fehlt es noch an Infrastruktur wie Tankstellen, was Investitionen erfordert. Brennstoffzellen sind in vielen Bereichen noch nicht serienreif – hier ist weitere Forschung und Entwicklung notwendig.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Quellen:</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Fraunhofer-Gesellschaft zur Förderung der angewandten Forschung (2025): https://www.fraunhofer.de/de/forschung/aktuelles-aus-der-forschung/wasserstoff-so-bleiben-wir-mobil.html; Abruf 07.07.2025</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Van der Linden, Erwin (2024): </a:t>
            </a:r>
            <a:r>
              <a:rPr lang="en-US" dirty="0"/>
              <a:t>Study on alternative propulsion on the Danube. In: </a:t>
            </a:r>
            <a:r>
              <a:rPr lang="de-AT" dirty="0"/>
              <a:t>https://www.viadonau.org/fileadmin/content/20241128_Aristoi_Study_Viadonau_final.pdf; Abruf 07.07.2025; S. 17 ff</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43</a:t>
            </a:fld>
            <a:endParaRPr lang="de-AT"/>
          </a:p>
        </p:txBody>
      </p:sp>
    </p:spTree>
    <p:extLst>
      <p:ext uri="{BB962C8B-B14F-4D97-AF65-F5344CB8AC3E}">
        <p14:creationId xmlns:p14="http://schemas.microsoft.com/office/powerpoint/2010/main" val="1830178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Nachhaltige Transporte der Zukunft – Baut eure Transportidee für eine grüne Welt</a:t>
            </a:r>
          </a:p>
          <a:p>
            <a:r>
              <a:rPr lang="de-AT" dirty="0"/>
              <a:t>Werdet kreativ und entwickelt gemeinsam im Team Transportsysteme der Zukunft!  Lasst uns die Welt von morgen umweltfreundlicher gestalten und setzt eure verrücktesten Ideen um: vielleicht ein Solar-Roboter, eine </a:t>
            </a:r>
            <a:r>
              <a:rPr lang="de-AT" dirty="0" err="1"/>
              <a:t>Petflaschen</a:t>
            </a:r>
            <a:r>
              <a:rPr lang="de-AT" dirty="0"/>
              <a:t>-Recycling-Drohne oder doch eine wasserstoffbetriebenes Luftkissenboot? Eurer Phantasie sind keine Grenzen gesetzt.</a:t>
            </a:r>
          </a:p>
          <a:p>
            <a:endParaRPr lang="de-AT" dirty="0"/>
          </a:p>
          <a:p>
            <a:r>
              <a:rPr lang="de-AT" dirty="0"/>
              <a:t>In Kleingruppen kreieren die </a:t>
            </a:r>
            <a:r>
              <a:rPr lang="de-AT" dirty="0" err="1"/>
              <a:t>Schüler:innen</a:t>
            </a:r>
            <a:r>
              <a:rPr lang="de-AT" dirty="0"/>
              <a:t> eine Transportidee der Zukunft und bauen diese anhand der Materialien.</a:t>
            </a:r>
          </a:p>
          <a:p>
            <a:endParaRPr lang="de-AT" dirty="0"/>
          </a:p>
          <a:p>
            <a:r>
              <a:rPr lang="de-AT" dirty="0"/>
              <a:t>Ein Steckbrief führt durch den Prozess (Der Steckbrief ist unter www.retrans.at downloadbar):</a:t>
            </a:r>
          </a:p>
          <a:p>
            <a:r>
              <a:rPr lang="de-AT" dirty="0"/>
              <a:t>Denkt euch einen Namen für eure Transportidee und euer Team aus.</a:t>
            </a:r>
          </a:p>
          <a:p>
            <a:r>
              <a:rPr lang="de-AT" dirty="0"/>
              <a:t>Überlegt euch die folgenden Dinge dazu:</a:t>
            </a:r>
          </a:p>
          <a:p>
            <a:r>
              <a:rPr lang="de-AT" dirty="0"/>
              <a:t>Wo und wie kann sich die Transportidee bewegen?</a:t>
            </a:r>
          </a:p>
          <a:p>
            <a:r>
              <a:rPr lang="de-AT" dirty="0"/>
              <a:t>Warum ist die Transportidee nachhaltig?</a:t>
            </a:r>
          </a:p>
          <a:p>
            <a:r>
              <a:rPr lang="de-AT" dirty="0"/>
              <a:t>Welchen Treibstoff braucht sie um sich zu bewegen? Wie wird es angetrieben?</a:t>
            </a:r>
          </a:p>
          <a:p>
            <a:r>
              <a:rPr lang="de-AT" dirty="0"/>
              <a:t>Wie und von wem wird das Transportmittel gesteuert?</a:t>
            </a:r>
          </a:p>
          <a:p>
            <a:r>
              <a:rPr lang="de-AT" dirty="0"/>
              <a:t>Welche Waren soll es ausliefern?</a:t>
            </a:r>
          </a:p>
          <a:p>
            <a:r>
              <a:rPr lang="de-AT" dirty="0"/>
              <a:t>Welche besonderen Eigenschaften hat eure Idee sonst noch?</a:t>
            </a:r>
          </a:p>
          <a:p>
            <a:endParaRPr lang="de-AT" dirty="0"/>
          </a:p>
          <a:p>
            <a:r>
              <a:rPr lang="de-AT" dirty="0"/>
              <a:t>2 Varianten:</a:t>
            </a:r>
          </a:p>
          <a:p>
            <a:r>
              <a:rPr lang="de-AT" dirty="0"/>
              <a:t>Upcycling: Die </a:t>
            </a:r>
            <a:r>
              <a:rPr lang="de-AT" dirty="0" err="1"/>
              <a:t>Schüler:innen</a:t>
            </a:r>
            <a:r>
              <a:rPr lang="de-AT" dirty="0"/>
              <a:t> verwenden zum Bauen der Transportidee gesammelte Abfälle: Karton, leere Flaschen, Verpackungsfolie, Wollreste, Strohhalme etc.</a:t>
            </a:r>
          </a:p>
          <a:p>
            <a:r>
              <a:rPr lang="de-AT" dirty="0"/>
              <a:t>Benötigtes Material: Abfälle, Schere, Klebeband, Stifte, Schnur/Wolle, ev. kleinere Mengen an Bastelmaterial (</a:t>
            </a:r>
            <a:r>
              <a:rPr lang="de-AT" dirty="0" err="1"/>
              <a:t>Pfeifenputzer</a:t>
            </a:r>
            <a:r>
              <a:rPr lang="de-AT" dirty="0"/>
              <a:t>, Strohhalme aus Karton, Pompons)</a:t>
            </a:r>
          </a:p>
          <a:p>
            <a:r>
              <a:rPr lang="de-AT" dirty="0"/>
              <a:t>Lego: für das Darstellen der Transportidee kommt Lego zum Einsatz</a:t>
            </a:r>
          </a:p>
          <a:p>
            <a:endParaRPr lang="de-AT" dirty="0"/>
          </a:p>
          <a:p>
            <a:r>
              <a:rPr lang="de-AT" dirty="0"/>
              <a:t>Abschließende Präsentation und Diskussion im Klassenverband.</a:t>
            </a:r>
          </a:p>
          <a:p>
            <a:endParaRPr lang="de-AT" dirty="0"/>
          </a:p>
          <a:p>
            <a:r>
              <a:rPr lang="de-AT" dirty="0"/>
              <a:t>Dauer: 1-2 EH</a:t>
            </a:r>
          </a:p>
          <a:p>
            <a:endParaRPr lang="de-AT" dirty="0"/>
          </a:p>
          <a:p>
            <a:r>
              <a:rPr lang="de-AT" dirty="0"/>
              <a:t>Lernziele:</a:t>
            </a:r>
          </a:p>
          <a:p>
            <a:r>
              <a:rPr lang="de-AT" dirty="0"/>
              <a:t>Die </a:t>
            </a:r>
            <a:r>
              <a:rPr lang="de-AT" dirty="0" err="1"/>
              <a:t>Schüler:innen</a:t>
            </a:r>
            <a:r>
              <a:rPr lang="de-AT" dirty="0"/>
              <a:t> </a:t>
            </a:r>
            <a:r>
              <a:rPr lang="de-AT" b="0" i="0" dirty="0">
                <a:solidFill>
                  <a:srgbClr val="424242"/>
                </a:solidFill>
                <a:effectLst/>
                <a:latin typeface="Segoe Sans"/>
              </a:rPr>
              <a:t>lernen, kreative Lösungen für reale Herausforderungen im Bereich Mobilität und Umweltschutz zu finden.</a:t>
            </a:r>
          </a:p>
          <a:p>
            <a:r>
              <a:rPr lang="de-AT" dirty="0"/>
              <a:t>Die </a:t>
            </a:r>
            <a:r>
              <a:rPr lang="de-AT" dirty="0" err="1"/>
              <a:t>Schüler:innen</a:t>
            </a:r>
            <a:r>
              <a:rPr lang="de-AT" dirty="0"/>
              <a:t> verstehen, was nachhaltige Mobilität bedeutet und reflektieren, wie Transportmittel umweltfreundlich gestaltet werden können. Sie setzen sich mit alternativen Antrieben und ressourcenschonender Bauweise auseinander.</a:t>
            </a:r>
          </a:p>
          <a:p>
            <a:r>
              <a:rPr lang="de-AT" dirty="0"/>
              <a:t>Die </a:t>
            </a:r>
            <a:r>
              <a:rPr lang="de-AT" dirty="0" err="1"/>
              <a:t>Schüler:</a:t>
            </a:r>
            <a:r>
              <a:rPr lang="de-AT" sz="1200" kern="1200" dirty="0" err="1">
                <a:solidFill>
                  <a:schemeClr val="tx1"/>
                </a:solidFill>
                <a:latin typeface="+mn-lt"/>
                <a:ea typeface="+mn-ea"/>
                <a:cs typeface="+mn-cs"/>
              </a:rPr>
              <a:t>innen</a:t>
            </a:r>
            <a:r>
              <a:rPr lang="de-AT" sz="1200" kern="1200" dirty="0">
                <a:solidFill>
                  <a:schemeClr val="tx1"/>
                </a:solidFill>
                <a:latin typeface="+mn-lt"/>
                <a:ea typeface="+mn-ea"/>
                <a:cs typeface="+mn-cs"/>
              </a:rPr>
              <a:t> überlegen, wie sich ein Transportmittel bewegen kann, wie es gesteuert wird und welche Energiequellen dafür geeignet sind. Grundlegende technische Prinzipien werden dabei angewendet.</a:t>
            </a:r>
          </a:p>
          <a:p>
            <a:r>
              <a:rPr lang="de-AT" sz="1200" kern="1200" dirty="0">
                <a:solidFill>
                  <a:schemeClr val="tx1"/>
                </a:solidFill>
                <a:latin typeface="+mn-lt"/>
                <a:ea typeface="+mn-ea"/>
                <a:cs typeface="+mn-cs"/>
              </a:rPr>
              <a:t>Die </a:t>
            </a:r>
            <a:r>
              <a:rPr lang="de-AT" sz="1200" kern="1200" dirty="0" err="1">
                <a:solidFill>
                  <a:schemeClr val="tx1"/>
                </a:solidFill>
                <a:latin typeface="+mn-lt"/>
                <a:ea typeface="+mn-ea"/>
                <a:cs typeface="+mn-cs"/>
              </a:rPr>
              <a:t>Schüler:innen</a:t>
            </a:r>
            <a:r>
              <a:rPr lang="de-AT" sz="1200" kern="1200" dirty="0">
                <a:solidFill>
                  <a:schemeClr val="tx1"/>
                </a:solidFill>
                <a:latin typeface="+mn-lt"/>
                <a:ea typeface="+mn-ea"/>
                <a:cs typeface="+mn-cs"/>
              </a:rPr>
              <a:t> </a:t>
            </a:r>
            <a:r>
              <a:rPr lang="de-AT" b="0" i="0" dirty="0">
                <a:solidFill>
                  <a:srgbClr val="424242"/>
                </a:solidFill>
                <a:effectLst/>
                <a:latin typeface="Segoe Sans"/>
              </a:rPr>
              <a:t>arbeiten in Kleingruppen zusammen, treffen gemeinsame Entscheidungen, verteilen Aufgaben und präsentieren vor der Klasse (Teamarbeit und Kommunikation).</a:t>
            </a:r>
            <a:endParaRPr lang="de-AT" sz="1200" kern="1200" dirty="0">
              <a:solidFill>
                <a:schemeClr val="tx1"/>
              </a:solidFill>
              <a:latin typeface="+mn-lt"/>
              <a:ea typeface="+mn-ea"/>
              <a:cs typeface="+mn-cs"/>
            </a:endParaRPr>
          </a:p>
          <a:p>
            <a:endParaRPr lang="de-AT" dirty="0"/>
          </a:p>
          <a:p>
            <a:r>
              <a:rPr lang="de-AT" dirty="0"/>
              <a:t>Bildquelle:</a:t>
            </a:r>
          </a:p>
          <a:p>
            <a:r>
              <a:rPr lang="de-AT" dirty="0"/>
              <a:t>Fachhochschule Oberösterreich, </a:t>
            </a:r>
            <a:r>
              <a:rPr lang="de-AT" dirty="0" err="1"/>
              <a:t>Logistikum</a:t>
            </a:r>
            <a:endParaRPr lang="de-AT" dirty="0"/>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44</a:t>
            </a:fld>
            <a:endParaRPr lang="de-AT"/>
          </a:p>
        </p:txBody>
      </p:sp>
    </p:spTree>
    <p:extLst>
      <p:ext uri="{BB962C8B-B14F-4D97-AF65-F5344CB8AC3E}">
        <p14:creationId xmlns:p14="http://schemas.microsoft.com/office/powerpoint/2010/main" val="3835951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Einstiegsübung zum Thema Klimawandel:</a:t>
            </a:r>
          </a:p>
          <a:p>
            <a:r>
              <a:rPr lang="de-AT" dirty="0"/>
              <a:t>Die Bilder dienen zur Anregung für eine Warm-up Diskussion zum Thema Klimawandel und Erderwärmung im Klassenverband oder Kleingruppen. Folgen und Fakten der Erderwärmung werden in den nächsten Folie aufgezeigt.</a:t>
            </a:r>
          </a:p>
          <a:p>
            <a:endParaRPr lang="de-AT" dirty="0"/>
          </a:p>
          <a:p>
            <a:r>
              <a:rPr lang="de-AT" dirty="0"/>
              <a:t>Dauer: ca. 10 Minuten</a:t>
            </a:r>
          </a:p>
          <a:p>
            <a:endParaRPr lang="de-AT" dirty="0"/>
          </a:p>
          <a:p>
            <a:r>
              <a:rPr lang="de-AT" dirty="0"/>
              <a:t>Sozialform:</a:t>
            </a:r>
            <a:br>
              <a:rPr lang="de-AT" dirty="0"/>
            </a:br>
            <a:r>
              <a:rPr lang="de-AT" dirty="0"/>
              <a:t>Kleingruppenarbeit (2–4 Personen) oder Plenumsdiskussion</a:t>
            </a:r>
          </a:p>
          <a:p>
            <a:r>
              <a:rPr lang="de-AT" dirty="0"/>
              <a:t>Optional: Einzelreflexion zu Beginn (z. B. mit einem kurzen Schreibimpuls)</a:t>
            </a:r>
          </a:p>
          <a:p>
            <a:endParaRPr lang="de-AT" dirty="0"/>
          </a:p>
          <a:p>
            <a:r>
              <a:rPr lang="de-AT" dirty="0"/>
              <a:t>Leitfragen zur Diskussion:</a:t>
            </a:r>
          </a:p>
          <a:p>
            <a:r>
              <a:rPr lang="de-AT" dirty="0"/>
              <a:t>Überlegt was auf den Bildern zu sehen ist und wie diese Auswirkungen mit dem Klimawandel zusammenhängen.</a:t>
            </a:r>
            <a:br>
              <a:rPr lang="de-AT" dirty="0"/>
            </a:br>
            <a:r>
              <a:rPr lang="de-AT" dirty="0"/>
              <a:t>Wie können wir selbst den Klimawandel spüren?</a:t>
            </a:r>
          </a:p>
          <a:p>
            <a:r>
              <a:rPr lang="de-AT" dirty="0"/>
              <a:t>Welche Regionen und Menschen sind besonders betroffen?</a:t>
            </a:r>
          </a:p>
          <a:p>
            <a:r>
              <a:rPr lang="de-AT" dirty="0"/>
              <a:t>Welche Gefühle oder Gedanken lösen die Bilder bei euch aus?</a:t>
            </a:r>
            <a:br>
              <a:rPr lang="de-AT" dirty="0"/>
            </a:br>
            <a:endParaRPr lang="de-AT" dirty="0"/>
          </a:p>
          <a:p>
            <a:r>
              <a:rPr lang="de-AT" dirty="0"/>
              <a:t>Lernziele:</a:t>
            </a:r>
          </a:p>
          <a:p>
            <a:r>
              <a:rPr lang="de-AT" dirty="0"/>
              <a:t>Die </a:t>
            </a:r>
            <a:r>
              <a:rPr lang="de-AT" dirty="0" err="1"/>
              <a:t>Schüler:innen</a:t>
            </a:r>
            <a:r>
              <a:rPr lang="de-AT" dirty="0"/>
              <a:t> erkennen visuelle Anzeichen und Auswirkungen des Klimawandels.</a:t>
            </a:r>
          </a:p>
          <a:p>
            <a:r>
              <a:rPr lang="de-AT" dirty="0"/>
              <a:t>Die </a:t>
            </a:r>
            <a:r>
              <a:rPr lang="de-AT" dirty="0" err="1"/>
              <a:t>Schüler:innen</a:t>
            </a:r>
            <a:r>
              <a:rPr lang="de-AT" dirty="0"/>
              <a:t> stellen Zusammenhänge zwischen globalen Umweltveränderungen und dem Klimawandel her.</a:t>
            </a:r>
          </a:p>
          <a:p>
            <a:r>
              <a:rPr lang="de-AT" dirty="0"/>
              <a:t>Die </a:t>
            </a:r>
            <a:r>
              <a:rPr lang="de-AT" dirty="0" err="1"/>
              <a:t>Schüler:innen</a:t>
            </a:r>
            <a:r>
              <a:rPr lang="de-AT" dirty="0"/>
              <a:t> tauschen sich über persönliche Wahrnehmungen und globale Perspektiven aus.</a:t>
            </a:r>
          </a:p>
          <a:p>
            <a:r>
              <a:rPr lang="de-AT" dirty="0"/>
              <a:t>Die </a:t>
            </a:r>
            <a:r>
              <a:rPr lang="de-AT" dirty="0" err="1"/>
              <a:t>Schüler:innen</a:t>
            </a:r>
            <a:r>
              <a:rPr lang="de-AT" dirty="0"/>
              <a:t> entwickeln ein erstes Problembewusstsein für die Dringlichkeit klimabezogener Herausforderungen.</a:t>
            </a:r>
          </a:p>
          <a:p>
            <a:endParaRPr lang="de-AT" dirty="0"/>
          </a:p>
          <a:p>
            <a:r>
              <a:rPr lang="de-AT" dirty="0"/>
              <a:t>Bildquelle:</a:t>
            </a:r>
          </a:p>
          <a:p>
            <a:r>
              <a:rPr lang="de-AT" dirty="0" err="1"/>
              <a:t>Pixabay</a:t>
            </a:r>
            <a:r>
              <a:rPr lang="de-AT" dirty="0"/>
              <a:t> (2025): https://pixabay.com/de/photos/hochwasser-stra%C3%9Fe-gesperrt-schaden-123218/; Abruf 12.02.2025</a:t>
            </a:r>
          </a:p>
          <a:p>
            <a:r>
              <a:rPr lang="de-AT" dirty="0" err="1"/>
              <a:t>Pixabay</a:t>
            </a:r>
            <a:r>
              <a:rPr lang="de-AT" dirty="0"/>
              <a:t> (2025): https://pixabay.com/de/photos/klimawandel-thermometer-waldbrand-3836835/; Abruf 27.02.2025</a:t>
            </a:r>
          </a:p>
          <a:p>
            <a:r>
              <a:rPr lang="de-AT" dirty="0" err="1"/>
              <a:t>Pixabay</a:t>
            </a:r>
            <a:r>
              <a:rPr lang="de-AT" dirty="0"/>
              <a:t> (2025): https://pixabay.com/de/photos/wasserhahn-installation-tippen-2151449/; Abruf 12.02.2025</a:t>
            </a:r>
          </a:p>
          <a:p>
            <a:r>
              <a:rPr lang="de-AT" dirty="0" err="1"/>
              <a:t>Pixabay</a:t>
            </a:r>
            <a:r>
              <a:rPr lang="de-AT" dirty="0"/>
              <a:t> (2025): https://pixabay.com/de/photos/eis-gletscher-schmelzen-klimawandel-7678230/; Abruf 12.02.2025</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7</a:t>
            </a:fld>
            <a:endParaRPr lang="de-AT"/>
          </a:p>
        </p:txBody>
      </p:sp>
    </p:spTree>
    <p:extLst>
      <p:ext uri="{BB962C8B-B14F-4D97-AF65-F5344CB8AC3E}">
        <p14:creationId xmlns:p14="http://schemas.microsoft.com/office/powerpoint/2010/main" val="20999882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23212CE9-4559-481E-B405-0C43FBE97BC7}" type="slidenum">
              <a:rPr lang="de-AT" smtClean="0"/>
              <a:t>46</a:t>
            </a:fld>
            <a:endParaRPr lang="de-AT"/>
          </a:p>
        </p:txBody>
      </p:sp>
    </p:spTree>
    <p:extLst>
      <p:ext uri="{BB962C8B-B14F-4D97-AF65-F5344CB8AC3E}">
        <p14:creationId xmlns:p14="http://schemas.microsoft.com/office/powerpoint/2010/main" val="40253207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49</a:t>
            </a:fld>
            <a:endParaRPr lang="de-AT"/>
          </a:p>
        </p:txBody>
      </p:sp>
    </p:spTree>
    <p:extLst>
      <p:ext uri="{BB962C8B-B14F-4D97-AF65-F5344CB8AC3E}">
        <p14:creationId xmlns:p14="http://schemas.microsoft.com/office/powerpoint/2010/main" val="284278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Der Klimawandel ist zweifellos eine der größten Herausforderungen der Gegenwart. Die Auswirkungen sind nicht mehr zu übersehen, auch hier in Deutschland. </a:t>
            </a:r>
          </a:p>
          <a:p>
            <a:r>
              <a:rPr lang="de-AT" dirty="0"/>
              <a:t>Ein entscheidender Faktor, der zum Klimawandel beiträgt, ist der weitverbreitete Einsatz fossiler Energieträger. Der Verkehrssektor, der Wohnbereich und die industrielle Produktion spielen hier eine zentrale Rolle. Der hohe CO2-Ausstoß aus der Verbrennung von Kohle, Erdöl und Erdgas ist maßgeblich für die Erderwärmung verantwortlich und verstärkt die Klimakrise kontinuierlich.</a:t>
            </a:r>
          </a:p>
          <a:p>
            <a:r>
              <a:rPr lang="de-AT" dirty="0"/>
              <a:t>Eine umfassende Umstellung hin zu mehr Klimaschutz ist unerlässlich und hat eine gesamtgesellschaftliche Bedeutung. </a:t>
            </a:r>
          </a:p>
          <a:p>
            <a:r>
              <a:rPr lang="de-AT" dirty="0"/>
              <a:t>Der Klimawandel erfordert ein Umdenken und Handeln auf globaler Ebene, aber auch ein Umdenken und die Mithilfe von jedem Einzelnen.</a:t>
            </a:r>
          </a:p>
          <a:p>
            <a:endParaRPr lang="de-AT" dirty="0"/>
          </a:p>
          <a:p>
            <a:r>
              <a:rPr lang="de-AT" dirty="0"/>
              <a:t>Quelle:</a:t>
            </a:r>
            <a:br>
              <a:rPr lang="de-AT" dirty="0"/>
            </a:br>
            <a:r>
              <a:rPr lang="de-AT" dirty="0"/>
              <a:t>Statistisches Bundesamt DESTATIS (2024): https://www.destatis.de/DE/Im-Fokus/Klima/_inhalt.html; Abruf 14.05.2024</a:t>
            </a:r>
          </a:p>
          <a:p>
            <a:endParaRPr lang="de-AT" dirty="0"/>
          </a:p>
        </p:txBody>
      </p:sp>
      <p:sp>
        <p:nvSpPr>
          <p:cNvPr id="4" name="Slide Number Placeholder 3"/>
          <p:cNvSpPr>
            <a:spLocks noGrp="1"/>
          </p:cNvSpPr>
          <p:nvPr>
            <p:ph type="sldNum" sz="quarter" idx="5"/>
          </p:nvPr>
        </p:nvSpPr>
        <p:spPr/>
        <p:txBody>
          <a:bodyPr/>
          <a:lstStyle/>
          <a:p>
            <a:fld id="{DBFE874C-8D49-984A-A665-1F64AC7A6923}" type="slidenum">
              <a:rPr lang="en-AT" smtClean="0"/>
              <a:pPr/>
              <a:t>8</a:t>
            </a:fld>
            <a:endParaRPr lang="en-AT"/>
          </a:p>
        </p:txBody>
      </p:sp>
    </p:spTree>
    <p:extLst>
      <p:ext uri="{BB962C8B-B14F-4D97-AF65-F5344CB8AC3E}">
        <p14:creationId xmlns:p14="http://schemas.microsoft.com/office/powerpoint/2010/main" val="2102563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Erklärvideos zum Klimawandel: </a:t>
            </a:r>
          </a:p>
          <a:p>
            <a:endParaRPr lang="de-AT" dirty="0"/>
          </a:p>
          <a:p>
            <a:r>
              <a:rPr lang="de-AT" dirty="0" err="1"/>
              <a:t>Youtube</a:t>
            </a:r>
            <a:r>
              <a:rPr lang="de-AT" dirty="0"/>
              <a:t> (2024): Klimawandel einfach erklärt; https://www.youtube.com/watch?v=ahmPEzHAD1s; Abruf 08.05.2024</a:t>
            </a:r>
          </a:p>
          <a:p>
            <a:r>
              <a:rPr lang="de-AT" dirty="0" err="1"/>
              <a:t>Youtube</a:t>
            </a:r>
            <a:r>
              <a:rPr lang="de-AT" dirty="0"/>
              <a:t> (2024): Ursachen – einfach erklärt; https://www.youtube.com/watch?v=OgswfL3i-k8; Abruf 08.05.2024</a:t>
            </a:r>
          </a:p>
          <a:p>
            <a:endParaRPr lang="de-AT" dirty="0"/>
          </a:p>
          <a:p>
            <a:r>
              <a:rPr lang="de-AT" dirty="0"/>
              <a:t>Fragen zu den Videos:</a:t>
            </a:r>
          </a:p>
          <a:p>
            <a:endParaRPr lang="de-AT" dirty="0"/>
          </a:p>
          <a:p>
            <a:r>
              <a:rPr lang="de-AT" dirty="0"/>
              <a:t>Klimawandel einfach erklärt:</a:t>
            </a:r>
          </a:p>
          <a:p>
            <a:r>
              <a:rPr lang="de-AT" dirty="0"/>
              <a:t>Was versteht man unter Klimawandel und warum ist der Begriff „globale Erwärmung“ präziser?</a:t>
            </a:r>
          </a:p>
          <a:p>
            <a:r>
              <a:rPr lang="de-AT" dirty="0"/>
              <a:t>Was versteht man unter dem natürlichen Treibhauseffekt?</a:t>
            </a:r>
          </a:p>
          <a:p>
            <a:r>
              <a:rPr lang="de-AT" dirty="0"/>
              <a:t>Was versteht man unter dem anthropogenen Treibhauseffekt?</a:t>
            </a:r>
          </a:p>
          <a:p>
            <a:endParaRPr lang="de-AT" dirty="0"/>
          </a:p>
          <a:p>
            <a:r>
              <a:rPr lang="de-AT" dirty="0"/>
              <a:t>Mögliche Antworten:</a:t>
            </a:r>
          </a:p>
          <a:p>
            <a:r>
              <a:rPr lang="de-AT" dirty="0"/>
              <a:t>Klimawandel meint die Veränderung des Klimas – diese hat es schon immer gegeben. In den letzten 150 Jahren hat der Mensch das Klima beeinflusst und die Temperatur steigt deshalb an, dies bezeichnet man als globale Erwärmung.</a:t>
            </a:r>
          </a:p>
          <a:p>
            <a:r>
              <a:rPr lang="de-AT" dirty="0"/>
              <a:t>= Erwärmung der Erde durch die natürlich vorkommenden Treibhausgase. Die Treibhausgase erwärmen den Bereich rund um die die Erdoberfläche indem Sie die vom Boden reflektierten Wärmestrahlen zurück reflektieren. Würde das nicht geschehen, hätte es auf der Erde eine durchschnittliche Temperatur von -18 Grad.</a:t>
            </a:r>
          </a:p>
          <a:p>
            <a:r>
              <a:rPr lang="de-AT" dirty="0"/>
              <a:t>= der „von Menschen gemachte“ Treibhauseffekt. Durch die zusätzliche Freisetzung von Treibhausgasen wird mehr langwellige Strahlung reflektiert und es wird insgesamt wärmer auf der Erde.</a:t>
            </a:r>
          </a:p>
          <a:p>
            <a:endParaRPr lang="de-AT" dirty="0"/>
          </a:p>
          <a:p>
            <a:r>
              <a:rPr lang="de-AT" dirty="0"/>
              <a:t>Klimawandel Ursachen:</a:t>
            </a:r>
          </a:p>
          <a:p>
            <a:r>
              <a:rPr lang="de-AT" dirty="0"/>
              <a:t>Welches ist das am häufigsten vorkommende Treibhausgas?</a:t>
            </a:r>
          </a:p>
          <a:p>
            <a:r>
              <a:rPr lang="de-AT" dirty="0"/>
              <a:t>Was versteht man unter CO2-Senken?</a:t>
            </a:r>
          </a:p>
          <a:p>
            <a:r>
              <a:rPr lang="de-AT" dirty="0"/>
              <a:t>Wie entsteht Methan?</a:t>
            </a:r>
          </a:p>
        </p:txBody>
      </p:sp>
      <p:sp>
        <p:nvSpPr>
          <p:cNvPr id="4" name="Foliennummernplatzhalter 3"/>
          <p:cNvSpPr>
            <a:spLocks noGrp="1"/>
          </p:cNvSpPr>
          <p:nvPr>
            <p:ph type="sldNum" sz="quarter" idx="5"/>
          </p:nvPr>
        </p:nvSpPr>
        <p:spPr/>
        <p:txBody>
          <a:bodyPr/>
          <a:lstStyle/>
          <a:p>
            <a:fld id="{23212CE9-4559-481E-B405-0C43FBE97BC7}" type="slidenum">
              <a:rPr lang="de-AT" smtClean="0"/>
              <a:t>9</a:t>
            </a:fld>
            <a:endParaRPr lang="de-AT"/>
          </a:p>
        </p:txBody>
      </p:sp>
    </p:spTree>
    <p:extLst>
      <p:ext uri="{BB962C8B-B14F-4D97-AF65-F5344CB8AC3E}">
        <p14:creationId xmlns:p14="http://schemas.microsoft.com/office/powerpoint/2010/main" val="174628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Die Grafik veranschaulicht die Folgen der Erderwärmung und den Unterschied zwischen 1,5°C und 2°C</a:t>
            </a:r>
          </a:p>
          <a:p>
            <a:endParaRPr lang="de-AT" dirty="0"/>
          </a:p>
          <a:p>
            <a:r>
              <a:rPr lang="de-AT" dirty="0"/>
              <a:t>2019 lag die globale Durchschnittstemperatur 1,1 °C über dem vorindustriellen Niveau. In jedem Jahrzehnt steigt die durch den Menschen verursachte Erwärmung um 0,2 °C an. Eine Erwärmung um 2 °C hätte einschneidende negative Auswirkungen auf die Umwelt und unser Leben und unsere Gesundheit. Deshalb hat sich die internationale Gemeinschaft darauf geeinigt, dringende Maßnahmen erforderlich sind, um die Erderwärmung deutlich unter 2 °C zu halten und wenn möglich sogar auf 1,5 °C zu begrenzen. Lt. Weltklimarat ist es wahrscheinlich, dass die 1,5 °C-Marke in naher Zukunft erreicht wird (vgl. IPCC 2023: S. 12).</a:t>
            </a:r>
          </a:p>
          <a:p>
            <a:endParaRPr lang="de-AT" dirty="0"/>
          </a:p>
          <a:p>
            <a:r>
              <a:rPr lang="de-AT" dirty="0"/>
              <a:t>Quellen:</a:t>
            </a:r>
          </a:p>
          <a:p>
            <a:r>
              <a:rPr lang="de-AT" dirty="0"/>
              <a:t>Europäische Kommission (2024): https://climate.ec.europa.eu/climate-change/causes-climate-change_de; Abruf 15.05.2024</a:t>
            </a:r>
          </a:p>
          <a:p>
            <a:r>
              <a:rPr lang="de-AT" dirty="0"/>
              <a:t>IPCC (2023): https://www.de-ipcc.de/media/content/IPCC_AR6_SYR_DE_barrierefei.pdf, Abruf 16.05.2024</a:t>
            </a:r>
          </a:p>
          <a:p>
            <a:endParaRPr lang="de-AT" dirty="0"/>
          </a:p>
          <a:p>
            <a:endParaRPr lang="de-AT" dirty="0"/>
          </a:p>
          <a:p>
            <a:r>
              <a:rPr lang="de-AT" dirty="0"/>
              <a:t>Bildquelle: WWF Österreich 2025</a:t>
            </a:r>
          </a:p>
        </p:txBody>
      </p:sp>
      <p:sp>
        <p:nvSpPr>
          <p:cNvPr id="4" name="Slide Number Placeholder 3"/>
          <p:cNvSpPr>
            <a:spLocks noGrp="1"/>
          </p:cNvSpPr>
          <p:nvPr>
            <p:ph type="sldNum" sz="quarter" idx="5"/>
          </p:nvPr>
        </p:nvSpPr>
        <p:spPr/>
        <p:txBody>
          <a:bodyPr/>
          <a:lstStyle/>
          <a:p>
            <a:fld id="{23212CE9-4559-481E-B405-0C43FBE97BC7}" type="slidenum">
              <a:rPr lang="de-AT" smtClean="0"/>
              <a:t>10</a:t>
            </a:fld>
            <a:endParaRPr lang="de-AT"/>
          </a:p>
        </p:txBody>
      </p:sp>
    </p:spTree>
    <p:extLst>
      <p:ext uri="{BB962C8B-B14F-4D97-AF65-F5344CB8AC3E}">
        <p14:creationId xmlns:p14="http://schemas.microsoft.com/office/powerpoint/2010/main" val="2922954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Treibhausgase sind Gase in der Atmosphäre, die den Treibhauseffekt verstärken, indem sie die Energiebilanz der Erde beeinflussen. Obwohl Kohlendioxid, Methan und Lachgas natürlicherweise in geringen Konzentrationen vorhanden sind, haben menschliche Aktivitäten ihren Anteil seit dem letzten Jahrhundert signifikant erhöht.</a:t>
            </a:r>
          </a:p>
          <a:p>
            <a:r>
              <a:rPr lang="de-AT" dirty="0"/>
              <a:t>Um die Klimawirkung verschiedener Treibhausgase vergleichbar zu machen und ihr Erwärmungspotenzial zu definieren, werden Methan und Lachgas oft in sogenannten CO₂-Äquivalenten (CO2e) angegeben.</a:t>
            </a:r>
          </a:p>
          <a:p>
            <a:r>
              <a:rPr lang="de-AT" dirty="0"/>
              <a:t>Der Treibhausgasausstoß der EU betrug im Jahr 2021 etwa 3,5 Milliarden Tonnen CO2-Äquivalente.</a:t>
            </a:r>
          </a:p>
          <a:p>
            <a:endParaRPr lang="de-AT" dirty="0"/>
          </a:p>
          <a:p>
            <a:r>
              <a:rPr lang="de-AT" dirty="0"/>
              <a:t>Die Treibhausgasemissionen in der EU setzten sich 2019 aus 80% Kohlendioxid, 11 % Methan, 6% Lachgas und 2% Fluorkohlenwasserstoffe zusammen.</a:t>
            </a:r>
          </a:p>
          <a:p>
            <a:endParaRPr lang="de-AT" dirty="0"/>
          </a:p>
          <a:p>
            <a:r>
              <a:rPr lang="de-AT" dirty="0"/>
              <a:t>Diagramm angelehnt an Europäische Umweltagentur (EEA):</a:t>
            </a:r>
          </a:p>
          <a:p>
            <a:r>
              <a:rPr lang="de-AT" dirty="0"/>
              <a:t>Europäisches Parlament (2024): https://www.europarl.europa.eu/resources/library/images/20211027PHT16017/20211027PHT16017_original.jpg; Abruf 18.03.2025</a:t>
            </a:r>
          </a:p>
          <a:p>
            <a:br>
              <a:rPr lang="de-AT" dirty="0"/>
            </a:br>
            <a:r>
              <a:rPr lang="de-AT" dirty="0"/>
              <a:t>Quellen:</a:t>
            </a:r>
          </a:p>
          <a:p>
            <a:r>
              <a:rPr lang="de-AT" dirty="0"/>
              <a:t>DESTATIS (2024): https://www.destatis.de/Europa/DE/Thema/GreenDeal/_inhalt.html; Abruf 18.03.2025</a:t>
            </a:r>
          </a:p>
          <a:p>
            <a:r>
              <a:rPr lang="de-AT" dirty="0"/>
              <a:t>Myclimate (2024): https://www.myclimate.org/de/informieren/faq/faq-detail/was-sind-treibhausgase/; Abruf 18.03.2025</a:t>
            </a:r>
          </a:p>
        </p:txBody>
      </p:sp>
      <p:sp>
        <p:nvSpPr>
          <p:cNvPr id="4" name="Foliennummernplatzhalter 3"/>
          <p:cNvSpPr>
            <a:spLocks noGrp="1"/>
          </p:cNvSpPr>
          <p:nvPr>
            <p:ph type="sldNum" sz="quarter" idx="5"/>
          </p:nvPr>
        </p:nvSpPr>
        <p:spPr/>
        <p:txBody>
          <a:bodyPr/>
          <a:lstStyle/>
          <a:p>
            <a:fld id="{23212CE9-4559-481E-B405-0C43FBE97BC7}" type="slidenum">
              <a:rPr lang="de-AT" smtClean="0"/>
              <a:t>11</a:t>
            </a:fld>
            <a:endParaRPr lang="de-AT"/>
          </a:p>
        </p:txBody>
      </p:sp>
    </p:spTree>
    <p:extLst>
      <p:ext uri="{BB962C8B-B14F-4D97-AF65-F5344CB8AC3E}">
        <p14:creationId xmlns:p14="http://schemas.microsoft.com/office/powerpoint/2010/main" val="3010463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Der ökologische Fußabdruck misst, wie stark unser Lebensstil die Natur und die Ressourcen der Erde beansprucht. Er zeigt, wie viel bioproduktive Fläche (z. B. Ackerland, Weide, Wald, Meere) notwendig ist, um unseren Verbrauch an Nahrung, Energie, Konsumgütern, Wohnraum, Verkehr etc. dauerhaft zu decken – und gleichzeitig die anfallenden Abfälle und Emissionen zu absorbieren. Wenn der Fußabdruck größer ist als die zur Verfügung stehende natürliche Fläche, übernutzen wir die Erde - das bedeutet: unser Leben ist nicht nachhaltig.</a:t>
            </a:r>
          </a:p>
          <a:p>
            <a:r>
              <a:rPr lang="de-AT" dirty="0"/>
              <a:t>Der Handabdruck steht für das positive, aktive Gestalten: Er umfasst alle bewussten, nachhaltigen Handlungen, mit denen wir Umwelt und Klima entlasten. Er fokussiert nicht auf Einzelne, sondern auf kollektive Maßnahmen und Veränderungen.</a:t>
            </a:r>
          </a:p>
          <a:p>
            <a:r>
              <a:rPr lang="de-AT" dirty="0"/>
              <a:t>Der Fußabdruck macht sichtbar, wie stark wir Natur und Ressourcen belasten - und wo unser Lebensstil nicht nachhaltig ist. Der Handabdruck zeigt Wege auf, positiv zu wirken - und nicht nur zu vermeiden, sondern aktiv zu verbessern. Gemeinsam liefern beide Konzepte eine ganzheitliche Perspektive auf Nachhaltigkeit: weniger Schaden (kleinerer Fußabdruck) und mehr Wohlstand für Umwelt und Gesellschaft (größerer Handabdruck).</a:t>
            </a:r>
          </a:p>
          <a:p>
            <a:endParaRPr lang="de-AT" dirty="0"/>
          </a:p>
          <a:p>
            <a:r>
              <a:rPr lang="de-AT" dirty="0"/>
              <a:t>Bundesministerium Land- und Forstwirtschaft, Klima- und Umweltschutz, Regionen und Wasserwirtschaft (2025): https://www.mein-fussabdruck.at/, Abruf 09.12.2025</a:t>
            </a:r>
          </a:p>
          <a:p>
            <a:r>
              <a:rPr lang="de-AT" dirty="0"/>
              <a:t>myclimate Österreich (2025): https://www.myclimate.org/de-at/informieren/faq/faq-detail/was-ist-ein-oekologischer-fussabdruck/,  Abruf 09.12.2025</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12</a:t>
            </a:fld>
            <a:endParaRPr lang="de-AT"/>
          </a:p>
        </p:txBody>
      </p:sp>
    </p:spTree>
    <p:extLst>
      <p:ext uri="{BB962C8B-B14F-4D97-AF65-F5344CB8AC3E}">
        <p14:creationId xmlns:p14="http://schemas.microsoft.com/office/powerpoint/2010/main" val="279810435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www.retrans.at/" TargetMode="External"/><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gradFill>
          <a:gsLst>
            <a:gs pos="0">
              <a:srgbClr val="41D5E3">
                <a:lumMod val="33000"/>
                <a:lumOff val="67000"/>
              </a:srgbClr>
            </a:gs>
            <a:gs pos="38000">
              <a:srgbClr val="41D5E3">
                <a:alpha val="13000"/>
                <a:lumMod val="56000"/>
                <a:lumOff val="44000"/>
              </a:srgbClr>
            </a:gs>
          </a:gsLst>
          <a:lin ang="13500000" scaled="0"/>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C14908-4363-8FA1-2CFB-E3A3E4B757CD}"/>
              </a:ext>
            </a:extLst>
          </p:cNvPr>
          <p:cNvSpPr>
            <a:spLocks noGrp="1"/>
          </p:cNvSpPr>
          <p:nvPr>
            <p:ph type="ctrTitle"/>
          </p:nvPr>
        </p:nvSpPr>
        <p:spPr>
          <a:xfrm>
            <a:off x="1524000" y="1122363"/>
            <a:ext cx="9144000" cy="2387600"/>
          </a:xfrm>
        </p:spPr>
        <p:txBody>
          <a:bodyPr anchor="b">
            <a:normAutofit/>
          </a:bodyPr>
          <a:lstStyle>
            <a:lvl1pPr algn="ctr">
              <a:defRPr sz="4800">
                <a:solidFill>
                  <a:srgbClr val="0A6169"/>
                </a:solidFill>
                <a:latin typeface="Mangal Pro" panose="00000500000000000000" pitchFamily="2" charset="0"/>
                <a:cs typeface="Mangal Pro" panose="00000500000000000000" pitchFamily="2" charset="0"/>
              </a:defRPr>
            </a:lvl1pPr>
          </a:lstStyle>
          <a:p>
            <a:r>
              <a:rPr lang="de-DE"/>
              <a:t>Mastertitelformat bearbeiten</a:t>
            </a:r>
            <a:endParaRPr lang="de-AT"/>
          </a:p>
        </p:txBody>
      </p:sp>
      <p:sp>
        <p:nvSpPr>
          <p:cNvPr id="3" name="Untertitel 2">
            <a:extLst>
              <a:ext uri="{FF2B5EF4-FFF2-40B4-BE49-F238E27FC236}">
                <a16:creationId xmlns:a16="http://schemas.microsoft.com/office/drawing/2014/main" id="{B7F9E66B-CA86-FD27-DEBD-9C7399AE6071}"/>
              </a:ext>
            </a:extLst>
          </p:cNvPr>
          <p:cNvSpPr>
            <a:spLocks noGrp="1"/>
          </p:cNvSpPr>
          <p:nvPr>
            <p:ph type="subTitle" idx="1"/>
          </p:nvPr>
        </p:nvSpPr>
        <p:spPr>
          <a:xfrm>
            <a:off x="1524000" y="3602038"/>
            <a:ext cx="9144000" cy="1655762"/>
          </a:xfrm>
        </p:spPr>
        <p:txBody>
          <a:bodyPr/>
          <a:lstStyle>
            <a:lvl1pPr marL="0" indent="0" algn="ctr">
              <a:buNone/>
              <a:defRPr sz="2400">
                <a:solidFill>
                  <a:srgbClr val="0A6169"/>
                </a:solidFill>
                <a:latin typeface="Mangal Pro" panose="00000500000000000000" pitchFamily="2" charset="0"/>
                <a:cs typeface="Mangal Pro"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grpSp>
        <p:nvGrpSpPr>
          <p:cNvPr id="5" name="Gruppieren 4">
            <a:extLst>
              <a:ext uri="{FF2B5EF4-FFF2-40B4-BE49-F238E27FC236}">
                <a16:creationId xmlns:a16="http://schemas.microsoft.com/office/drawing/2014/main" id="{586794FF-87DB-12CF-452C-DC943F7FDC39}"/>
              </a:ext>
            </a:extLst>
          </p:cNvPr>
          <p:cNvGrpSpPr/>
          <p:nvPr userDrawn="1"/>
        </p:nvGrpSpPr>
        <p:grpSpPr>
          <a:xfrm>
            <a:off x="1" y="-7131"/>
            <a:ext cx="12191999" cy="126994"/>
            <a:chOff x="1" y="-7131"/>
            <a:chExt cx="12191999" cy="110545"/>
          </a:xfrm>
        </p:grpSpPr>
        <p:sp>
          <p:nvSpPr>
            <p:cNvPr id="18" name="Rechteck 17">
              <a:extLst>
                <a:ext uri="{FF2B5EF4-FFF2-40B4-BE49-F238E27FC236}">
                  <a16:creationId xmlns:a16="http://schemas.microsoft.com/office/drawing/2014/main" id="{496B1825-4B38-0A41-E419-13C078B338BC}"/>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Rechteck 18">
              <a:extLst>
                <a:ext uri="{FF2B5EF4-FFF2-40B4-BE49-F238E27FC236}">
                  <a16:creationId xmlns:a16="http://schemas.microsoft.com/office/drawing/2014/main" id="{EF1EA042-DDB0-332A-917D-84B070073FB8}"/>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Rechteck 19">
              <a:extLst>
                <a:ext uri="{FF2B5EF4-FFF2-40B4-BE49-F238E27FC236}">
                  <a16:creationId xmlns:a16="http://schemas.microsoft.com/office/drawing/2014/main" id="{D8C02799-AA5C-DCA6-C1EF-D9A9770A5735}"/>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7" name="Grafik 6" descr="ReTrans Logo">
            <a:extLst>
              <a:ext uri="{FF2B5EF4-FFF2-40B4-BE49-F238E27FC236}">
                <a16:creationId xmlns:a16="http://schemas.microsoft.com/office/drawing/2014/main" id="{D113CFAE-8EE2-AD27-25A5-BE55835F52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763" y="293818"/>
            <a:ext cx="2713470" cy="754085"/>
          </a:xfrm>
          <a:prstGeom prst="rect">
            <a:avLst/>
          </a:prstGeom>
        </p:spPr>
      </p:pic>
      <p:pic>
        <p:nvPicPr>
          <p:cNvPr id="11" name="Picture 4" descr="Logo Fachhochschule Oberösterreich">
            <a:extLst>
              <a:ext uri="{FF2B5EF4-FFF2-40B4-BE49-F238E27FC236}">
                <a16:creationId xmlns:a16="http://schemas.microsoft.com/office/drawing/2014/main" id="{87492513-0682-AC24-2E9D-41440E88334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Logo LOGISTIKUM - die Logistik-Kompetenz der FH OÖ in Steyr">
            <a:extLst>
              <a:ext uri="{FF2B5EF4-FFF2-40B4-BE49-F238E27FC236}">
                <a16:creationId xmlns:a16="http://schemas.microsoft.com/office/drawing/2014/main" id="{84DF6180-4461-11D3-95AB-8C32E7C0BA4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4" name="Grafik 13" descr="Logo Bundesministerium Innovation, Mobilität und Infrastruktur">
            <a:extLst>
              <a:ext uri="{FF2B5EF4-FFF2-40B4-BE49-F238E27FC236}">
                <a16:creationId xmlns:a16="http://schemas.microsoft.com/office/drawing/2014/main" id="{6B2FCFBF-9464-099D-A9B0-ABA0C71F3AB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7" name="Grafik 16" descr="Logo SCHIG">
            <a:extLst>
              <a:ext uri="{FF2B5EF4-FFF2-40B4-BE49-F238E27FC236}">
                <a16:creationId xmlns:a16="http://schemas.microsoft.com/office/drawing/2014/main" id="{2AB114B0-4B9C-6AC8-C8B0-B15D2C8F79D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21" name="Grafik 20" descr="Logo Austrian Logistics">
            <a:extLst>
              <a:ext uri="{FF2B5EF4-FFF2-40B4-BE49-F238E27FC236}">
                <a16:creationId xmlns:a16="http://schemas.microsoft.com/office/drawing/2014/main" id="{9D7EC057-54A5-8311-208D-B9E78EA3972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22" name="Grafik 11" descr="Logo Fachhochschule des BFI Wien">
            <a:extLst>
              <a:ext uri="{FF2B5EF4-FFF2-40B4-BE49-F238E27FC236}">
                <a16:creationId xmlns:a16="http://schemas.microsoft.com/office/drawing/2014/main" id="{976A8975-7D10-0F6E-91A4-E58DB808CED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
        <p:nvSpPr>
          <p:cNvPr id="23" name="Foliennummernplatzhalter 5">
            <a:extLst>
              <a:ext uri="{FF2B5EF4-FFF2-40B4-BE49-F238E27FC236}">
                <a16:creationId xmlns:a16="http://schemas.microsoft.com/office/drawing/2014/main" id="{690772D9-CE7C-A84B-25FF-50F02688019E}"/>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dirty="0">
              <a:solidFill>
                <a:schemeClr val="tx1"/>
              </a:solidFill>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990158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0F08E2-6943-92D9-AC42-4809B572ECE6}"/>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74EEC460-3C40-5674-E637-506FE68389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3A3FC21-CBA5-D367-90EA-6353C8E775A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D987CADE-0E46-9FFF-4A73-267D5A8AD2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935EA5D8-3414-10BE-3227-5B4479D55168}"/>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3D9B0326-A410-88A5-B13F-BE185257E886}"/>
              </a:ext>
            </a:extLst>
          </p:cNvPr>
          <p:cNvSpPr>
            <a:spLocks noGrp="1"/>
          </p:cNvSpPr>
          <p:nvPr>
            <p:ph type="dt" sz="half" idx="10"/>
          </p:nvPr>
        </p:nvSpPr>
        <p:spPr/>
        <p:txBody>
          <a:bodyPr/>
          <a:lstStyle/>
          <a:p>
            <a:fld id="{4421E66A-95B0-484A-8E25-7FD39E8A42BB}" type="datetimeFigureOut">
              <a:rPr lang="de-AT" smtClean="0"/>
              <a:t>26.02.2026</a:t>
            </a:fld>
            <a:endParaRPr lang="de-AT"/>
          </a:p>
        </p:txBody>
      </p:sp>
      <p:sp>
        <p:nvSpPr>
          <p:cNvPr id="8" name="Fußzeilenplatzhalter 7">
            <a:extLst>
              <a:ext uri="{FF2B5EF4-FFF2-40B4-BE49-F238E27FC236}">
                <a16:creationId xmlns:a16="http://schemas.microsoft.com/office/drawing/2014/main" id="{8EBD943D-C8D1-1283-C7B6-A0CE268752C3}"/>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6AAEC77F-D925-4EA1-78C4-0DE95F5AF660}"/>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2445919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5F8711-2D26-F733-C616-866BAC002B78}"/>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B82ADE01-3D06-0B10-5AB3-695453051DAC}"/>
              </a:ext>
            </a:extLst>
          </p:cNvPr>
          <p:cNvSpPr>
            <a:spLocks noGrp="1"/>
          </p:cNvSpPr>
          <p:nvPr>
            <p:ph type="dt" sz="half" idx="10"/>
          </p:nvPr>
        </p:nvSpPr>
        <p:spPr/>
        <p:txBody>
          <a:bodyPr/>
          <a:lstStyle/>
          <a:p>
            <a:fld id="{4421E66A-95B0-484A-8E25-7FD39E8A42BB}" type="datetimeFigureOut">
              <a:rPr lang="de-AT" smtClean="0"/>
              <a:t>26.02.2026</a:t>
            </a:fld>
            <a:endParaRPr lang="de-AT"/>
          </a:p>
        </p:txBody>
      </p:sp>
      <p:sp>
        <p:nvSpPr>
          <p:cNvPr id="4" name="Fußzeilenplatzhalter 3">
            <a:extLst>
              <a:ext uri="{FF2B5EF4-FFF2-40B4-BE49-F238E27FC236}">
                <a16:creationId xmlns:a16="http://schemas.microsoft.com/office/drawing/2014/main" id="{F36A381D-D05F-F1B3-3253-D5B691265525}"/>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274AC4A9-0E47-141F-3A13-CDFA241735B8}"/>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4140221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BCFFCDF-C9F9-317E-4765-878A28C04D36}"/>
              </a:ext>
            </a:extLst>
          </p:cNvPr>
          <p:cNvSpPr>
            <a:spLocks noGrp="1"/>
          </p:cNvSpPr>
          <p:nvPr>
            <p:ph type="dt" sz="half" idx="10"/>
          </p:nvPr>
        </p:nvSpPr>
        <p:spPr/>
        <p:txBody>
          <a:bodyPr/>
          <a:lstStyle/>
          <a:p>
            <a:fld id="{4421E66A-95B0-484A-8E25-7FD39E8A42BB}" type="datetimeFigureOut">
              <a:rPr lang="de-AT" smtClean="0"/>
              <a:t>26.02.2026</a:t>
            </a:fld>
            <a:endParaRPr lang="de-AT"/>
          </a:p>
        </p:txBody>
      </p:sp>
      <p:sp>
        <p:nvSpPr>
          <p:cNvPr id="3" name="Fußzeilenplatzhalter 2">
            <a:extLst>
              <a:ext uri="{FF2B5EF4-FFF2-40B4-BE49-F238E27FC236}">
                <a16:creationId xmlns:a16="http://schemas.microsoft.com/office/drawing/2014/main" id="{9E75B358-26FD-CC40-C885-2BB000BC020B}"/>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2AA86084-088B-5249-4A7E-80E1070A57D9}"/>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548621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D99A0E-1C70-B5B8-EE13-96D000E5D1C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50977796-E2D9-FF4C-898B-C9A4F54EBA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EE0B0FEA-F6BC-210A-327F-F30A98D4B4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D94FB10-31DA-BC6C-7837-BEE1276C9100}"/>
              </a:ext>
            </a:extLst>
          </p:cNvPr>
          <p:cNvSpPr>
            <a:spLocks noGrp="1"/>
          </p:cNvSpPr>
          <p:nvPr>
            <p:ph type="dt" sz="half" idx="10"/>
          </p:nvPr>
        </p:nvSpPr>
        <p:spPr/>
        <p:txBody>
          <a:bodyPr/>
          <a:lstStyle/>
          <a:p>
            <a:fld id="{4421E66A-95B0-484A-8E25-7FD39E8A42BB}" type="datetimeFigureOut">
              <a:rPr lang="de-AT" smtClean="0"/>
              <a:t>26.02.2026</a:t>
            </a:fld>
            <a:endParaRPr lang="de-AT"/>
          </a:p>
        </p:txBody>
      </p:sp>
      <p:sp>
        <p:nvSpPr>
          <p:cNvPr id="6" name="Fußzeilenplatzhalter 5">
            <a:extLst>
              <a:ext uri="{FF2B5EF4-FFF2-40B4-BE49-F238E27FC236}">
                <a16:creationId xmlns:a16="http://schemas.microsoft.com/office/drawing/2014/main" id="{3209D840-EEFD-570C-D299-545EDC439BCE}"/>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41751AE6-5394-CF9B-4095-0934CFD661EC}"/>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332664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9FC789-3CE0-E1FD-3322-8030F3D5C72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495A006F-B9FD-96EF-C9E9-4B02853C2D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7C42EB9D-07FC-5667-8F64-922141B817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1E16CEB-17A3-134A-F403-DF226AB39390}"/>
              </a:ext>
            </a:extLst>
          </p:cNvPr>
          <p:cNvSpPr>
            <a:spLocks noGrp="1"/>
          </p:cNvSpPr>
          <p:nvPr>
            <p:ph type="dt" sz="half" idx="10"/>
          </p:nvPr>
        </p:nvSpPr>
        <p:spPr/>
        <p:txBody>
          <a:bodyPr/>
          <a:lstStyle/>
          <a:p>
            <a:fld id="{4421E66A-95B0-484A-8E25-7FD39E8A42BB}" type="datetimeFigureOut">
              <a:rPr lang="de-AT" smtClean="0"/>
              <a:t>26.02.2026</a:t>
            </a:fld>
            <a:endParaRPr lang="de-AT"/>
          </a:p>
        </p:txBody>
      </p:sp>
      <p:sp>
        <p:nvSpPr>
          <p:cNvPr id="6" name="Fußzeilenplatzhalter 5">
            <a:extLst>
              <a:ext uri="{FF2B5EF4-FFF2-40B4-BE49-F238E27FC236}">
                <a16:creationId xmlns:a16="http://schemas.microsoft.com/office/drawing/2014/main" id="{6F17D063-40CC-BA27-F6A5-87F68CC4580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EDB57A1-F072-DBDA-003E-9BE20CF4A6B3}"/>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2551733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F9075F-7DBD-ADB5-8BC9-A08F1F2FE4A7}"/>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C32FA496-E7B8-FC0A-B00A-49E7D7D178C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618F1950-EE81-88C8-CDF6-6481D2820C2E}"/>
              </a:ext>
            </a:extLst>
          </p:cNvPr>
          <p:cNvSpPr>
            <a:spLocks noGrp="1"/>
          </p:cNvSpPr>
          <p:nvPr>
            <p:ph type="dt" sz="half" idx="10"/>
          </p:nvPr>
        </p:nvSpPr>
        <p:spPr/>
        <p:txBody>
          <a:bodyPr/>
          <a:lstStyle/>
          <a:p>
            <a:fld id="{4421E66A-95B0-484A-8E25-7FD39E8A42BB}" type="datetimeFigureOut">
              <a:rPr lang="de-AT" smtClean="0"/>
              <a:t>26.02.2026</a:t>
            </a:fld>
            <a:endParaRPr lang="de-AT"/>
          </a:p>
        </p:txBody>
      </p:sp>
      <p:sp>
        <p:nvSpPr>
          <p:cNvPr id="5" name="Fußzeilenplatzhalter 4">
            <a:extLst>
              <a:ext uri="{FF2B5EF4-FFF2-40B4-BE49-F238E27FC236}">
                <a16:creationId xmlns:a16="http://schemas.microsoft.com/office/drawing/2014/main" id="{1629901C-6C46-6FF6-DBDB-9154D444DF1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70CCFAE-5B88-DB78-3176-13A1E19C0006}"/>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3726137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E5E24D4-D5D4-D769-F6D8-9B638E92C918}"/>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5AB08CCA-B3CF-72A9-15B9-C2A2156341B8}"/>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AC08C7A-7481-EC68-7717-ADC7554AEB4C}"/>
              </a:ext>
            </a:extLst>
          </p:cNvPr>
          <p:cNvSpPr>
            <a:spLocks noGrp="1"/>
          </p:cNvSpPr>
          <p:nvPr>
            <p:ph type="dt" sz="half" idx="10"/>
          </p:nvPr>
        </p:nvSpPr>
        <p:spPr/>
        <p:txBody>
          <a:bodyPr/>
          <a:lstStyle/>
          <a:p>
            <a:fld id="{4421E66A-95B0-484A-8E25-7FD39E8A42BB}" type="datetimeFigureOut">
              <a:rPr lang="de-AT" smtClean="0"/>
              <a:t>26.02.2026</a:t>
            </a:fld>
            <a:endParaRPr lang="de-AT"/>
          </a:p>
        </p:txBody>
      </p:sp>
      <p:sp>
        <p:nvSpPr>
          <p:cNvPr id="5" name="Fußzeilenplatzhalter 4">
            <a:extLst>
              <a:ext uri="{FF2B5EF4-FFF2-40B4-BE49-F238E27FC236}">
                <a16:creationId xmlns:a16="http://schemas.microsoft.com/office/drawing/2014/main" id="{7236F1F5-E812-061C-4A39-E30FFF8CD5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1E987B4-A885-FBEF-EBC8-163EAA66C7C0}"/>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2701271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e man am Besten mit dem Lehrmaterial arbeitet.">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2001F3A3-519B-43D6-FD3A-17C52F85434C}"/>
              </a:ext>
            </a:extLst>
          </p:cNvPr>
          <p:cNvGrpSpPr/>
          <p:nvPr userDrawn="1"/>
        </p:nvGrpSpPr>
        <p:grpSpPr>
          <a:xfrm>
            <a:off x="1" y="-7131"/>
            <a:ext cx="12191999" cy="126994"/>
            <a:chOff x="1" y="-7131"/>
            <a:chExt cx="12191999" cy="110545"/>
          </a:xfrm>
        </p:grpSpPr>
        <p:sp>
          <p:nvSpPr>
            <p:cNvPr id="15" name="Rechteck 14">
              <a:extLst>
                <a:ext uri="{FF2B5EF4-FFF2-40B4-BE49-F238E27FC236}">
                  <a16:creationId xmlns:a16="http://schemas.microsoft.com/office/drawing/2014/main" id="{2BE97E26-24B4-F2C8-2E0A-85F55B5BAD98}"/>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Rechteck 15">
              <a:extLst>
                <a:ext uri="{FF2B5EF4-FFF2-40B4-BE49-F238E27FC236}">
                  <a16:creationId xmlns:a16="http://schemas.microsoft.com/office/drawing/2014/main" id="{72408E4D-F11B-7BCB-06DE-D5B0AE4940FB}"/>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Rechteck 16">
              <a:extLst>
                <a:ext uri="{FF2B5EF4-FFF2-40B4-BE49-F238E27FC236}">
                  <a16:creationId xmlns:a16="http://schemas.microsoft.com/office/drawing/2014/main" id="{976A3F15-324B-AD44-AA59-5F350003B208}"/>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7" name="Textfeld 6">
            <a:extLst>
              <a:ext uri="{FF2B5EF4-FFF2-40B4-BE49-F238E27FC236}">
                <a16:creationId xmlns:a16="http://schemas.microsoft.com/office/drawing/2014/main" id="{BF09F175-5BCE-EFD0-155B-F4D6E4525CAB}"/>
              </a:ext>
            </a:extLst>
          </p:cNvPr>
          <p:cNvSpPr txBox="1"/>
          <p:nvPr userDrawn="1"/>
        </p:nvSpPr>
        <p:spPr>
          <a:xfrm>
            <a:off x="1021976" y="1583765"/>
            <a:ext cx="10748748" cy="4885115"/>
          </a:xfrm>
          <a:prstGeom prst="rect">
            <a:avLst/>
          </a:prstGeom>
          <a:noFill/>
        </p:spPr>
        <p:txBody>
          <a:bodyPr wrap="square" rtlCol="0">
            <a:spAutoFit/>
          </a:bodyPr>
          <a:lstStyle/>
          <a:p>
            <a:pPr marL="285750" indent="-285750">
              <a:lnSpc>
                <a:spcPct val="120000"/>
              </a:lnSpc>
              <a:buClr>
                <a:srgbClr val="0A6169"/>
              </a:buClr>
              <a:buFont typeface="Wingdings" panose="05000000000000000000" pitchFamily="2" charset="2"/>
              <a:buChar char="§"/>
            </a:pPr>
            <a:r>
              <a:rPr lang="de-AT" sz="1600" b="1">
                <a:solidFill>
                  <a:srgbClr val="0A6169"/>
                </a:solidFill>
                <a:latin typeface="Mangal Pro" panose="00000500000000000000" pitchFamily="2" charset="0"/>
                <a:cs typeface="Mangal Pro" panose="00000500000000000000" pitchFamily="2" charset="0"/>
              </a:rPr>
              <a:t>Infoblatt:</a:t>
            </a:r>
            <a:r>
              <a:rPr lang="de-AT" sz="1600">
                <a:solidFill>
                  <a:srgbClr val="0A6169"/>
                </a:solidFill>
                <a:latin typeface="Mangal Pro" panose="00000500000000000000" pitchFamily="2" charset="0"/>
                <a:cs typeface="Mangal Pro" panose="00000500000000000000" pitchFamily="2" charset="0"/>
              </a:rPr>
              <a:t> </a:t>
            </a:r>
            <a:r>
              <a:rPr lang="de-AT" sz="1600" kern="1200">
                <a:solidFill>
                  <a:schemeClr val="tx1"/>
                </a:solidFill>
                <a:latin typeface="Mangal Pro" panose="00000500000000000000" pitchFamily="2" charset="0"/>
                <a:ea typeface="+mn-ea"/>
                <a:cs typeface="Mangal Pro" panose="00000500000000000000" pitchFamily="2" charset="0"/>
              </a:rPr>
              <a:t>Das Infoblatt bietet eine kompakte Übersicht, welche die Unterrichtsplanung erleichtert: Lernziele, Zielgruppen, Schwierigkeitsgrad, Methoden und Anknüpfungspunkte zum Lehrplan.</a:t>
            </a:r>
          </a:p>
          <a:p>
            <a:pPr marL="285750" indent="-285750">
              <a:lnSpc>
                <a:spcPct val="120000"/>
              </a:lnSpc>
              <a:buClr>
                <a:srgbClr val="0A6169"/>
              </a:buClr>
              <a:buFont typeface="Wingdings" panose="05000000000000000000" pitchFamily="2" charset="2"/>
              <a:buChar char="§"/>
            </a:pPr>
            <a:endParaRPr lang="de-AT" sz="1600">
              <a:latin typeface="Mangal Pro" panose="00000500000000000000" pitchFamily="2" charset="0"/>
              <a:cs typeface="Mangal Pro" panose="00000500000000000000" pitchFamily="2" charset="0"/>
            </a:endParaRPr>
          </a:p>
          <a:p>
            <a:pPr marL="285750" indent="-285750">
              <a:lnSpc>
                <a:spcPct val="120000"/>
              </a:lnSpc>
              <a:buClr>
                <a:srgbClr val="0A6169"/>
              </a:buClr>
              <a:buFont typeface="Wingdings" panose="05000000000000000000" pitchFamily="2" charset="2"/>
              <a:buChar char="§"/>
            </a:pPr>
            <a:r>
              <a:rPr lang="de-AT" sz="1600" b="1">
                <a:solidFill>
                  <a:srgbClr val="0A6169"/>
                </a:solidFill>
                <a:latin typeface="Mangal Pro" panose="00000500000000000000" pitchFamily="2" charset="0"/>
                <a:cs typeface="Mangal Pro" panose="00000500000000000000" pitchFamily="2" charset="0"/>
              </a:rPr>
              <a:t>Power Point: </a:t>
            </a:r>
            <a:r>
              <a:rPr lang="de-AT" sz="1600">
                <a:latin typeface="Mangal Pro" panose="00000500000000000000" pitchFamily="2" charset="0"/>
                <a:cs typeface="Mangal Pro" panose="00000500000000000000" pitchFamily="2" charset="0"/>
              </a:rPr>
              <a:t>Die Power-Point-Folien können unmittelbar im Unterricht eingesetzt werden. Zu jeder Folie finden Sie im Notizfeld Sprechtexte, Erklärungen und Quellenangaben. Aktivitätsfolien sind grün hinterlegt und beinhalten praktische Übungen, Videos und andere interaktive Elemente, die speziell für den Einsatz im Unterricht aufbereitet wurden. Die Materialien eignen sich durch den Volltext auch zum Selbststudium der Inhalte.</a:t>
            </a:r>
          </a:p>
          <a:p>
            <a:pPr marL="285750" indent="-285750">
              <a:lnSpc>
                <a:spcPct val="120000"/>
              </a:lnSpc>
              <a:buClr>
                <a:srgbClr val="0A6169"/>
              </a:buClr>
              <a:buFont typeface="Wingdings" panose="05000000000000000000" pitchFamily="2" charset="2"/>
              <a:buChar char="§"/>
            </a:pPr>
            <a:endParaRPr lang="de-AT" sz="1600">
              <a:latin typeface="Mangal Pro" panose="00000500000000000000" pitchFamily="2" charset="0"/>
              <a:cs typeface="Mangal Pro" panose="00000500000000000000" pitchFamily="2" charset="0"/>
            </a:endParaRPr>
          </a:p>
          <a:p>
            <a:pPr marL="285750" indent="-285750">
              <a:lnSpc>
                <a:spcPct val="120000"/>
              </a:lnSpc>
              <a:buClr>
                <a:srgbClr val="0A6169"/>
              </a:buClr>
              <a:buFont typeface="Wingdings" panose="05000000000000000000" pitchFamily="2" charset="2"/>
              <a:buChar char="§"/>
            </a:pPr>
            <a:r>
              <a:rPr lang="de-AT" sz="1600" b="1">
                <a:solidFill>
                  <a:srgbClr val="0A6169"/>
                </a:solidFill>
                <a:latin typeface="Mangal Pro" panose="00000500000000000000" pitchFamily="2" charset="0"/>
                <a:cs typeface="Mangal Pro" panose="00000500000000000000" pitchFamily="2" charset="0"/>
              </a:rPr>
              <a:t>Interaktive Übungen: </a:t>
            </a:r>
            <a:r>
              <a:rPr lang="de-AT" sz="1600" kern="1200">
                <a:solidFill>
                  <a:schemeClr val="tx1"/>
                </a:solidFill>
                <a:latin typeface="Mangal Pro" panose="00000500000000000000" pitchFamily="2" charset="0"/>
                <a:ea typeface="+mn-ea"/>
                <a:cs typeface="Mangal Pro" panose="00000500000000000000" pitchFamily="2" charset="0"/>
              </a:rPr>
              <a:t>Zusätzlich zu den interaktiven Übungen auf den farblich hinterlegten Folien, </a:t>
            </a:r>
            <a:r>
              <a:rPr lang="de-AT" sz="1600">
                <a:latin typeface="Mangal Pro" panose="00000500000000000000" pitchFamily="2" charset="0"/>
                <a:cs typeface="Mangal Pro" panose="00000500000000000000" pitchFamily="2" charset="0"/>
              </a:rPr>
              <a:t>finden Sie auf der Plattform </a:t>
            </a:r>
            <a:r>
              <a:rPr lang="de-AT" sz="1600">
                <a:latin typeface="Mangal Pro" panose="00000500000000000000" pitchFamily="2" charset="0"/>
                <a:cs typeface="Mangal Pro" panose="00000500000000000000" pitchFamily="2" charset="0"/>
                <a:hlinkClick r:id="rId2"/>
              </a:rPr>
              <a:t>www.retrans.at </a:t>
            </a:r>
            <a:r>
              <a:rPr lang="de-AT" sz="1600">
                <a:latin typeface="Mangal Pro" panose="00000500000000000000" pitchFamily="2" charset="0"/>
                <a:cs typeface="Mangal Pro" panose="00000500000000000000" pitchFamily="2" charset="0"/>
              </a:rPr>
              <a:t>ein große Auswahl an Case-Studies, ergänzenden Übungen, Videos und weiterführenden Links.</a:t>
            </a:r>
          </a:p>
          <a:p>
            <a:pPr marL="285750" indent="-285750">
              <a:lnSpc>
                <a:spcPct val="120000"/>
              </a:lnSpc>
              <a:buClr>
                <a:srgbClr val="0A6169"/>
              </a:buClr>
              <a:buFont typeface="Wingdings" panose="05000000000000000000" pitchFamily="2" charset="2"/>
              <a:buChar char="§"/>
            </a:pPr>
            <a:endParaRPr lang="de-AT" sz="1600">
              <a:latin typeface="Mangal Pro" panose="00000500000000000000" pitchFamily="2" charset="0"/>
              <a:cs typeface="Mangal Pro" panose="00000500000000000000" pitchFamily="2" charset="0"/>
            </a:endParaRPr>
          </a:p>
          <a:p>
            <a:pPr marL="285750" indent="-285750">
              <a:lnSpc>
                <a:spcPct val="120000"/>
              </a:lnSpc>
              <a:buClr>
                <a:srgbClr val="0A6169"/>
              </a:buClr>
              <a:buFont typeface="Wingdings" panose="05000000000000000000" pitchFamily="2" charset="2"/>
              <a:buChar char="§"/>
            </a:pPr>
            <a:r>
              <a:rPr lang="de-AT" sz="1600" b="1">
                <a:solidFill>
                  <a:srgbClr val="0A6169"/>
                </a:solidFill>
                <a:latin typeface="Mangal Pro" panose="00000500000000000000" pitchFamily="2" charset="0"/>
                <a:cs typeface="Mangal Pro" panose="00000500000000000000" pitchFamily="2" charset="0"/>
              </a:rPr>
              <a:t>Weiterführende Quellen:</a:t>
            </a:r>
            <a:r>
              <a:rPr lang="de-AT" sz="1600">
                <a:solidFill>
                  <a:srgbClr val="0A6169"/>
                </a:solidFill>
                <a:latin typeface="Mangal Pro" panose="00000500000000000000" pitchFamily="2" charset="0"/>
                <a:cs typeface="Mangal Pro" panose="00000500000000000000" pitchFamily="2" charset="0"/>
              </a:rPr>
              <a:t> </a:t>
            </a:r>
            <a:r>
              <a:rPr lang="de-AT" sz="1600">
                <a:latin typeface="Mangal Pro" panose="00000500000000000000" pitchFamily="2" charset="0"/>
                <a:cs typeface="Mangal Pro" panose="00000500000000000000" pitchFamily="2" charset="0"/>
              </a:rPr>
              <a:t>Am Ende eines jeden Unterkapitels findet sich eine Aufstellung der Literaturquellen.</a:t>
            </a:r>
          </a:p>
          <a:p>
            <a:endParaRPr lang="de-AT"/>
          </a:p>
        </p:txBody>
      </p:sp>
      <p:pic>
        <p:nvPicPr>
          <p:cNvPr id="3" name="Grafik 2" descr="Logo RETRans">
            <a:extLst>
              <a:ext uri="{FF2B5EF4-FFF2-40B4-BE49-F238E27FC236}">
                <a16:creationId xmlns:a16="http://schemas.microsoft.com/office/drawing/2014/main" id="{002B5AD2-A7A1-0B4F-CC65-7F473DE7643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85763" y="293818"/>
            <a:ext cx="2713470" cy="754085"/>
          </a:xfrm>
          <a:prstGeom prst="rect">
            <a:avLst/>
          </a:prstGeom>
        </p:spPr>
      </p:pic>
      <p:sp>
        <p:nvSpPr>
          <p:cNvPr id="8" name="Textfeld 7">
            <a:extLst>
              <a:ext uri="{FF2B5EF4-FFF2-40B4-BE49-F238E27FC236}">
                <a16:creationId xmlns:a16="http://schemas.microsoft.com/office/drawing/2014/main" id="{CDAC4D10-0FB6-2BC0-41E5-6B40F4E3AE64}"/>
              </a:ext>
            </a:extLst>
          </p:cNvPr>
          <p:cNvSpPr txBox="1"/>
          <p:nvPr userDrawn="1"/>
        </p:nvSpPr>
        <p:spPr>
          <a:xfrm>
            <a:off x="3938555" y="582071"/>
            <a:ext cx="7641910" cy="400110"/>
          </a:xfrm>
          <a:prstGeom prst="rect">
            <a:avLst/>
          </a:prstGeom>
          <a:noFill/>
        </p:spPr>
        <p:txBody>
          <a:bodyPr wrap="square" rtlCol="0">
            <a:spAutoFit/>
          </a:bodyPr>
          <a:lstStyle/>
          <a:p>
            <a:r>
              <a:rPr lang="de-DE" sz="2000" b="1">
                <a:solidFill>
                  <a:srgbClr val="0A6169"/>
                </a:solidFill>
                <a:latin typeface="Mangal Pro" panose="00000500000000000000" pitchFamily="2" charset="0"/>
                <a:cs typeface="Mangal Pro" panose="00000500000000000000" pitchFamily="2" charset="0"/>
              </a:rPr>
              <a:t>Wie man am besten mit diesem Lehrmaterial arbeitet…</a:t>
            </a:r>
            <a:endParaRPr lang="de-AT" sz="2000" b="1">
              <a:solidFill>
                <a:srgbClr val="0A6169"/>
              </a:solidFill>
              <a:latin typeface="Mangal Pro" panose="00000500000000000000" pitchFamily="2" charset="0"/>
              <a:cs typeface="Mangal Pro" panose="00000500000000000000" pitchFamily="2" charset="0"/>
            </a:endParaRPr>
          </a:p>
        </p:txBody>
      </p:sp>
      <p:pic>
        <p:nvPicPr>
          <p:cNvPr id="4" name="Picture 4" descr="Logo Fachhochschule Oberösterreich">
            <a:extLst>
              <a:ext uri="{FF2B5EF4-FFF2-40B4-BE49-F238E27FC236}">
                <a16:creationId xmlns:a16="http://schemas.microsoft.com/office/drawing/2014/main" id="{00F88035-BF05-BEC1-8E02-DAC8E64B18D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 Logistikum">
            <a:extLst>
              <a:ext uri="{FF2B5EF4-FFF2-40B4-BE49-F238E27FC236}">
                <a16:creationId xmlns:a16="http://schemas.microsoft.com/office/drawing/2014/main" id="{482050FC-9B7F-05B3-A556-9A1992E39784}"/>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descr="Logo Bundesministerium Innovation, Mobilität und Infrastruktur">
            <a:extLst>
              <a:ext uri="{FF2B5EF4-FFF2-40B4-BE49-F238E27FC236}">
                <a16:creationId xmlns:a16="http://schemas.microsoft.com/office/drawing/2014/main" id="{961895D8-2739-D1D4-CB4C-64C5EAF4707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8" name="Grafik 17" descr="Logo SCHIG">
            <a:extLst>
              <a:ext uri="{FF2B5EF4-FFF2-40B4-BE49-F238E27FC236}">
                <a16:creationId xmlns:a16="http://schemas.microsoft.com/office/drawing/2014/main" id="{4907BB83-0A05-D6F4-D75D-322BCD9671F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9" name="Grafik 18" descr="Logo Austrian Logistics">
            <a:extLst>
              <a:ext uri="{FF2B5EF4-FFF2-40B4-BE49-F238E27FC236}">
                <a16:creationId xmlns:a16="http://schemas.microsoft.com/office/drawing/2014/main" id="{05BBD1A4-2315-CAA5-BAB8-76B1E031CA8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20" name="Grafik 11" descr="Logo Fachhochschule des BFI Wien">
            <a:extLst>
              <a:ext uri="{FF2B5EF4-FFF2-40B4-BE49-F238E27FC236}">
                <a16:creationId xmlns:a16="http://schemas.microsoft.com/office/drawing/2014/main" id="{F09FA5B5-AF11-A6F1-514A-7F5E09360AC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
        <p:nvSpPr>
          <p:cNvPr id="21" name="Foliennummernplatzhalter 5">
            <a:extLst>
              <a:ext uri="{FF2B5EF4-FFF2-40B4-BE49-F238E27FC236}">
                <a16:creationId xmlns:a16="http://schemas.microsoft.com/office/drawing/2014/main" id="{13F6FEC7-568B-B877-1B75-C2C43D513680}"/>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dirty="0">
              <a:solidFill>
                <a:schemeClr val="tx1"/>
              </a:solidFill>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383392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p:bgPr>
        <a:gradFill>
          <a:gsLst>
            <a:gs pos="0">
              <a:srgbClr val="41D5E3">
                <a:lumMod val="33000"/>
                <a:lumOff val="67000"/>
              </a:srgbClr>
            </a:gs>
            <a:gs pos="38000">
              <a:srgbClr val="41D5E3">
                <a:alpha val="13000"/>
                <a:lumMod val="56000"/>
                <a:lumOff val="44000"/>
              </a:srgbClr>
            </a:gs>
          </a:gsLst>
          <a:lin ang="13500000" scaled="0"/>
        </a:gradFill>
        <a:effectLst/>
      </p:bgPr>
    </p:bg>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586794FF-87DB-12CF-452C-DC943F7FDC39}"/>
              </a:ext>
            </a:extLst>
          </p:cNvPr>
          <p:cNvGrpSpPr/>
          <p:nvPr userDrawn="1"/>
        </p:nvGrpSpPr>
        <p:grpSpPr>
          <a:xfrm>
            <a:off x="1" y="-7131"/>
            <a:ext cx="12191999" cy="126994"/>
            <a:chOff x="1" y="-7131"/>
            <a:chExt cx="12191999" cy="110545"/>
          </a:xfrm>
        </p:grpSpPr>
        <p:sp>
          <p:nvSpPr>
            <p:cNvPr id="18" name="Rechteck 17">
              <a:extLst>
                <a:ext uri="{FF2B5EF4-FFF2-40B4-BE49-F238E27FC236}">
                  <a16:creationId xmlns:a16="http://schemas.microsoft.com/office/drawing/2014/main" id="{496B1825-4B38-0A41-E419-13C078B338BC}"/>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Rechteck 18">
              <a:extLst>
                <a:ext uri="{FF2B5EF4-FFF2-40B4-BE49-F238E27FC236}">
                  <a16:creationId xmlns:a16="http://schemas.microsoft.com/office/drawing/2014/main" id="{EF1EA042-DDB0-332A-917D-84B070073FB8}"/>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Rechteck 19">
              <a:extLst>
                <a:ext uri="{FF2B5EF4-FFF2-40B4-BE49-F238E27FC236}">
                  <a16:creationId xmlns:a16="http://schemas.microsoft.com/office/drawing/2014/main" id="{D8C02799-AA5C-DCA6-C1EF-D9A9770A5735}"/>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2" name="Grafik 1">
            <a:extLst>
              <a:ext uri="{FF2B5EF4-FFF2-40B4-BE49-F238E27FC236}">
                <a16:creationId xmlns:a16="http://schemas.microsoft.com/office/drawing/2014/main" id="{4D9EBBB0-585C-1A0F-3304-DC4FA6D169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763" y="293818"/>
            <a:ext cx="2713470" cy="754085"/>
          </a:xfrm>
          <a:prstGeom prst="rect">
            <a:avLst/>
          </a:prstGeom>
        </p:spPr>
      </p:pic>
      <p:sp>
        <p:nvSpPr>
          <p:cNvPr id="9" name="Textfeld 8">
            <a:extLst>
              <a:ext uri="{FF2B5EF4-FFF2-40B4-BE49-F238E27FC236}">
                <a16:creationId xmlns:a16="http://schemas.microsoft.com/office/drawing/2014/main" id="{E88717DB-5911-777B-77EE-E9CDB3D424C5}"/>
              </a:ext>
            </a:extLst>
          </p:cNvPr>
          <p:cNvSpPr txBox="1"/>
          <p:nvPr userDrawn="1"/>
        </p:nvSpPr>
        <p:spPr>
          <a:xfrm>
            <a:off x="3938555" y="521336"/>
            <a:ext cx="7641910" cy="646331"/>
          </a:xfrm>
          <a:prstGeom prst="rect">
            <a:avLst/>
          </a:prstGeom>
          <a:noFill/>
        </p:spPr>
        <p:txBody>
          <a:bodyPr wrap="square" rtlCol="0">
            <a:spAutoFit/>
          </a:bodyPr>
          <a:lstStyle/>
          <a:p>
            <a:r>
              <a:rPr lang="de-DE" sz="3600" b="1">
                <a:solidFill>
                  <a:srgbClr val="0A6169"/>
                </a:solidFill>
                <a:latin typeface="Mangal Pro" panose="00000500000000000000" pitchFamily="2" charset="0"/>
                <a:cs typeface="Mangal Pro" panose="00000500000000000000" pitchFamily="2" charset="0"/>
              </a:rPr>
              <a:t>Agenda</a:t>
            </a:r>
            <a:endParaRPr lang="de-AT" sz="3600" b="1">
              <a:solidFill>
                <a:srgbClr val="0A6169"/>
              </a:solidFill>
              <a:latin typeface="Mangal Pro" panose="00000500000000000000" pitchFamily="2" charset="0"/>
              <a:cs typeface="Mangal Pro" panose="00000500000000000000" pitchFamily="2" charset="0"/>
            </a:endParaRPr>
          </a:p>
        </p:txBody>
      </p:sp>
      <p:pic>
        <p:nvPicPr>
          <p:cNvPr id="4" name="Picture 4" descr="Logo Fachhochschule Oberösterreich">
            <a:extLst>
              <a:ext uri="{FF2B5EF4-FFF2-40B4-BE49-F238E27FC236}">
                <a16:creationId xmlns:a16="http://schemas.microsoft.com/office/drawing/2014/main" id="{81C4EB6B-88D9-C4B2-2CA3-9C61DF9A101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Logo LOGISTIKUM - die Logistik-Kompetenz der FH OÖ in Steyr">
            <a:extLst>
              <a:ext uri="{FF2B5EF4-FFF2-40B4-BE49-F238E27FC236}">
                <a16:creationId xmlns:a16="http://schemas.microsoft.com/office/drawing/2014/main" id="{4EEB4029-A328-18F5-8E3B-C24C9551584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descr="Logo Bundesministerium Innovation, Mobilität und Infrastruktur">
            <a:extLst>
              <a:ext uri="{FF2B5EF4-FFF2-40B4-BE49-F238E27FC236}">
                <a16:creationId xmlns:a16="http://schemas.microsoft.com/office/drawing/2014/main" id="{82849A5C-93AF-3786-3D2A-9492FD98910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0" name="Grafik 9" descr="Logo SCHIG">
            <a:extLst>
              <a:ext uri="{FF2B5EF4-FFF2-40B4-BE49-F238E27FC236}">
                <a16:creationId xmlns:a16="http://schemas.microsoft.com/office/drawing/2014/main" id="{0E75019B-F551-9318-F74A-EFECBBF3786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2" name="Grafik 11" descr="Logo Austrian Logistics">
            <a:extLst>
              <a:ext uri="{FF2B5EF4-FFF2-40B4-BE49-F238E27FC236}">
                <a16:creationId xmlns:a16="http://schemas.microsoft.com/office/drawing/2014/main" id="{783F694F-F925-7CF6-B676-944EA29C034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13" name="Grafik 11" descr="Logo Fachhochschule des BFI Wien">
            <a:extLst>
              <a:ext uri="{FF2B5EF4-FFF2-40B4-BE49-F238E27FC236}">
                <a16:creationId xmlns:a16="http://schemas.microsoft.com/office/drawing/2014/main" id="{190BD43F-7240-5767-9E07-661BB227D26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
        <p:nvSpPr>
          <p:cNvPr id="14" name="Foliennummernplatzhalter 5">
            <a:extLst>
              <a:ext uri="{FF2B5EF4-FFF2-40B4-BE49-F238E27FC236}">
                <a16:creationId xmlns:a16="http://schemas.microsoft.com/office/drawing/2014/main" id="{FAFFE925-3FC4-C14C-C752-8A89728B4D45}"/>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dirty="0">
              <a:solidFill>
                <a:schemeClr val="tx1"/>
              </a:solidFill>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2217325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nhaltsfoli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9D4C63B-424B-1742-E72E-66A899E96DC5}"/>
              </a:ext>
            </a:extLst>
          </p:cNvPr>
          <p:cNvSpPr>
            <a:spLocks noGrp="1"/>
          </p:cNvSpPr>
          <p:nvPr>
            <p:ph idx="1"/>
          </p:nvPr>
        </p:nvSpPr>
        <p:spPr>
          <a:xfrm>
            <a:off x="838200" y="1847284"/>
            <a:ext cx="10515600" cy="3911404"/>
          </a:xfrm>
        </p:spPr>
        <p:txBody>
          <a:bodyPr/>
          <a:lstStyle>
            <a:lvl1pPr marL="228600" indent="-228600">
              <a:buClr>
                <a:schemeClr val="accent4"/>
              </a:buClr>
              <a:buFont typeface="Wingdings" panose="05000000000000000000" pitchFamily="2" charset="2"/>
              <a:buChar char="§"/>
              <a:defRPr sz="2000">
                <a:latin typeface="Mangal Pro" panose="00000500000000000000" pitchFamily="2" charset="0"/>
                <a:cs typeface="Mangal Pro" panose="00000500000000000000" pitchFamily="2" charset="0"/>
              </a:defRPr>
            </a:lvl1pPr>
            <a:lvl2pPr marL="685800" indent="-228600">
              <a:buClr>
                <a:schemeClr val="accent4"/>
              </a:buClr>
              <a:buFont typeface="Wingdings" panose="05000000000000000000" pitchFamily="2" charset="2"/>
              <a:buChar char="§"/>
              <a:defRPr sz="1800">
                <a:latin typeface="Mangal Pro" panose="00000500000000000000" pitchFamily="2" charset="0"/>
                <a:cs typeface="Mangal Pro" panose="00000500000000000000" pitchFamily="2" charset="0"/>
              </a:defRPr>
            </a:lvl2pPr>
            <a:lvl3pPr marL="1143000" indent="-228600">
              <a:buClr>
                <a:schemeClr val="accent4"/>
              </a:buClr>
              <a:buFont typeface="Wingdings" panose="05000000000000000000" pitchFamily="2" charset="2"/>
              <a:buChar char="§"/>
              <a:defRPr sz="1600">
                <a:latin typeface="Mangal Pro" panose="00000500000000000000" pitchFamily="2" charset="0"/>
                <a:cs typeface="Mangal Pro" panose="00000500000000000000" pitchFamily="2" charset="0"/>
              </a:defRPr>
            </a:lvl3pPr>
            <a:lvl4pPr marL="1600200" indent="-228600">
              <a:buClr>
                <a:schemeClr val="accent4"/>
              </a:buClr>
              <a:buFont typeface="Wingdings" panose="05000000000000000000" pitchFamily="2" charset="2"/>
              <a:buChar char="§"/>
              <a:defRPr sz="1400">
                <a:latin typeface="Mangal Pro" panose="00000500000000000000" pitchFamily="2" charset="0"/>
                <a:cs typeface="Mangal Pro" panose="00000500000000000000" pitchFamily="2" charset="0"/>
              </a:defRPr>
            </a:lvl4pPr>
            <a:lvl5pPr marL="2057400" indent="-228600">
              <a:buClr>
                <a:schemeClr val="accent4"/>
              </a:buClr>
              <a:buFont typeface="Wingdings" panose="05000000000000000000" pitchFamily="2" charset="2"/>
              <a:buChar char="§"/>
              <a:defRPr sz="1200">
                <a:latin typeface="Mangal Pro" panose="00000500000000000000" pitchFamily="2" charset="0"/>
                <a:cs typeface="Mangal Pro" panose="00000500000000000000" pitchFamily="2"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2" name="Titel 1">
            <a:extLst>
              <a:ext uri="{FF2B5EF4-FFF2-40B4-BE49-F238E27FC236}">
                <a16:creationId xmlns:a16="http://schemas.microsoft.com/office/drawing/2014/main" id="{6123347D-254B-C513-EC8C-4FD11AE7BC82}"/>
              </a:ext>
            </a:extLst>
          </p:cNvPr>
          <p:cNvSpPr>
            <a:spLocks noGrp="1"/>
          </p:cNvSpPr>
          <p:nvPr>
            <p:ph type="title"/>
          </p:nvPr>
        </p:nvSpPr>
        <p:spPr>
          <a:xfrm>
            <a:off x="4068952" y="347265"/>
            <a:ext cx="7701771" cy="1092900"/>
          </a:xfrm>
        </p:spPr>
        <p:txBody>
          <a:bodyPr>
            <a:normAutofit/>
          </a:bodyPr>
          <a:lstStyle>
            <a:lvl1pPr>
              <a:defRPr sz="3600" b="1">
                <a:solidFill>
                  <a:srgbClr val="0A6169"/>
                </a:solidFill>
                <a:latin typeface="Mangal Pro" panose="00000500000000000000" pitchFamily="2" charset="0"/>
                <a:cs typeface="Mangal Pro" panose="00000500000000000000" pitchFamily="2" charset="0"/>
              </a:defRPr>
            </a:lvl1pPr>
          </a:lstStyle>
          <a:p>
            <a:r>
              <a:rPr lang="de-DE"/>
              <a:t>Mastertitelformat bearbeiten</a:t>
            </a:r>
            <a:endParaRPr lang="de-AT"/>
          </a:p>
        </p:txBody>
      </p:sp>
      <p:grpSp>
        <p:nvGrpSpPr>
          <p:cNvPr id="14" name="Gruppieren 13">
            <a:extLst>
              <a:ext uri="{FF2B5EF4-FFF2-40B4-BE49-F238E27FC236}">
                <a16:creationId xmlns:a16="http://schemas.microsoft.com/office/drawing/2014/main" id="{2001F3A3-519B-43D6-FD3A-17C52F85434C}"/>
              </a:ext>
            </a:extLst>
          </p:cNvPr>
          <p:cNvGrpSpPr/>
          <p:nvPr userDrawn="1"/>
        </p:nvGrpSpPr>
        <p:grpSpPr>
          <a:xfrm>
            <a:off x="1" y="-7131"/>
            <a:ext cx="12191999" cy="126994"/>
            <a:chOff x="1" y="-7131"/>
            <a:chExt cx="12191999" cy="110545"/>
          </a:xfrm>
        </p:grpSpPr>
        <p:sp>
          <p:nvSpPr>
            <p:cNvPr id="15" name="Rechteck 14">
              <a:extLst>
                <a:ext uri="{FF2B5EF4-FFF2-40B4-BE49-F238E27FC236}">
                  <a16:creationId xmlns:a16="http://schemas.microsoft.com/office/drawing/2014/main" id="{2BE97E26-24B4-F2C8-2E0A-85F55B5BAD98}"/>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Rechteck 15">
              <a:extLst>
                <a:ext uri="{FF2B5EF4-FFF2-40B4-BE49-F238E27FC236}">
                  <a16:creationId xmlns:a16="http://schemas.microsoft.com/office/drawing/2014/main" id="{72408E4D-F11B-7BCB-06DE-D5B0AE4940FB}"/>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Rechteck 16">
              <a:extLst>
                <a:ext uri="{FF2B5EF4-FFF2-40B4-BE49-F238E27FC236}">
                  <a16:creationId xmlns:a16="http://schemas.microsoft.com/office/drawing/2014/main" id="{976A3F15-324B-AD44-AA59-5F350003B208}"/>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5" name="Grafik 4">
            <a:extLst>
              <a:ext uri="{FF2B5EF4-FFF2-40B4-BE49-F238E27FC236}">
                <a16:creationId xmlns:a16="http://schemas.microsoft.com/office/drawing/2014/main" id="{82BC06C9-38C2-83E2-527D-1AEB0CB9B9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763" y="293818"/>
            <a:ext cx="2713470" cy="754085"/>
          </a:xfrm>
          <a:prstGeom prst="rect">
            <a:avLst/>
          </a:prstGeom>
        </p:spPr>
      </p:pic>
      <p:pic>
        <p:nvPicPr>
          <p:cNvPr id="8" name="Picture 4" descr="Logo Fachhochschule Oberösterreich">
            <a:extLst>
              <a:ext uri="{FF2B5EF4-FFF2-40B4-BE49-F238E27FC236}">
                <a16:creationId xmlns:a16="http://schemas.microsoft.com/office/drawing/2014/main" id="{EF5D2025-6E55-3351-DFF0-D51B859A653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Logo LOGISTIKUM - die Logistik-Kompetenz der FH OÖ in Steyr">
            <a:extLst>
              <a:ext uri="{FF2B5EF4-FFF2-40B4-BE49-F238E27FC236}">
                <a16:creationId xmlns:a16="http://schemas.microsoft.com/office/drawing/2014/main" id="{AE3ADA0E-E77E-156E-A8A8-A006D0410C1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descr="Logo Bundesministerium Innovation, Mobilität und Infrastruktur">
            <a:extLst>
              <a:ext uri="{FF2B5EF4-FFF2-40B4-BE49-F238E27FC236}">
                <a16:creationId xmlns:a16="http://schemas.microsoft.com/office/drawing/2014/main" id="{1F85B4CE-00DF-46B5-6E09-5405D125C89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1" name="Grafik 10" descr="Logo SCHIG">
            <a:extLst>
              <a:ext uri="{FF2B5EF4-FFF2-40B4-BE49-F238E27FC236}">
                <a16:creationId xmlns:a16="http://schemas.microsoft.com/office/drawing/2014/main" id="{4374D7FB-FFC0-4063-C281-A136AD2AB68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2" name="Grafik 11" descr="Logo Austrian Logistics">
            <a:extLst>
              <a:ext uri="{FF2B5EF4-FFF2-40B4-BE49-F238E27FC236}">
                <a16:creationId xmlns:a16="http://schemas.microsoft.com/office/drawing/2014/main" id="{CA8E3B5E-F063-1FE4-4601-33D81356DFB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13" name="Grafik 11" descr="Logo Fachhochschule des BFI Wien">
            <a:extLst>
              <a:ext uri="{FF2B5EF4-FFF2-40B4-BE49-F238E27FC236}">
                <a16:creationId xmlns:a16="http://schemas.microsoft.com/office/drawing/2014/main" id="{D2972B57-DDBA-4E16-41BE-B7713ED5B1A6}"/>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
        <p:nvSpPr>
          <p:cNvPr id="18" name="Foliennummernplatzhalter 5">
            <a:extLst>
              <a:ext uri="{FF2B5EF4-FFF2-40B4-BE49-F238E27FC236}">
                <a16:creationId xmlns:a16="http://schemas.microsoft.com/office/drawing/2014/main" id="{89E98140-0374-F7A1-5DD8-15A6DEBB2CA1}"/>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dirty="0">
              <a:solidFill>
                <a:schemeClr val="tx1"/>
              </a:solidFill>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2812524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ktivitätsfolie">
    <p:bg>
      <p:bgPr>
        <a:gradFill>
          <a:gsLst>
            <a:gs pos="0">
              <a:schemeClr val="accent2">
                <a:lumMod val="38000"/>
                <a:lumOff val="62000"/>
              </a:schemeClr>
            </a:gs>
            <a:gs pos="38000">
              <a:schemeClr val="accent2">
                <a:lumMod val="14000"/>
                <a:lumOff val="86000"/>
              </a:schemeClr>
            </a:gs>
          </a:gsLst>
          <a:lin ang="13500000" scaled="0"/>
        </a:gradFill>
        <a:effectLst/>
      </p:bgPr>
    </p:bg>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586794FF-87DB-12CF-452C-DC943F7FDC39}"/>
              </a:ext>
            </a:extLst>
          </p:cNvPr>
          <p:cNvGrpSpPr/>
          <p:nvPr userDrawn="1"/>
        </p:nvGrpSpPr>
        <p:grpSpPr>
          <a:xfrm>
            <a:off x="1" y="-7131"/>
            <a:ext cx="12191999" cy="126994"/>
            <a:chOff x="1" y="-7131"/>
            <a:chExt cx="12191999" cy="110545"/>
          </a:xfrm>
        </p:grpSpPr>
        <p:sp>
          <p:nvSpPr>
            <p:cNvPr id="18" name="Rechteck 17">
              <a:extLst>
                <a:ext uri="{FF2B5EF4-FFF2-40B4-BE49-F238E27FC236}">
                  <a16:creationId xmlns:a16="http://schemas.microsoft.com/office/drawing/2014/main" id="{496B1825-4B38-0A41-E419-13C078B338BC}"/>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Rechteck 18">
              <a:extLst>
                <a:ext uri="{FF2B5EF4-FFF2-40B4-BE49-F238E27FC236}">
                  <a16:creationId xmlns:a16="http://schemas.microsoft.com/office/drawing/2014/main" id="{EF1EA042-DDB0-332A-917D-84B070073FB8}"/>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Rechteck 19">
              <a:extLst>
                <a:ext uri="{FF2B5EF4-FFF2-40B4-BE49-F238E27FC236}">
                  <a16:creationId xmlns:a16="http://schemas.microsoft.com/office/drawing/2014/main" id="{D8C02799-AA5C-DCA6-C1EF-D9A9770A5735}"/>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7" name="Titel 1">
            <a:extLst>
              <a:ext uri="{FF2B5EF4-FFF2-40B4-BE49-F238E27FC236}">
                <a16:creationId xmlns:a16="http://schemas.microsoft.com/office/drawing/2014/main" id="{2AF3C766-9A7D-EB73-FBCB-06695F4AD3C7}"/>
              </a:ext>
            </a:extLst>
          </p:cNvPr>
          <p:cNvSpPr>
            <a:spLocks noGrp="1"/>
          </p:cNvSpPr>
          <p:nvPr>
            <p:ph type="title" hasCustomPrompt="1"/>
          </p:nvPr>
        </p:nvSpPr>
        <p:spPr>
          <a:xfrm>
            <a:off x="4029814" y="347265"/>
            <a:ext cx="7740909" cy="1092900"/>
          </a:xfrm>
        </p:spPr>
        <p:txBody>
          <a:bodyPr>
            <a:normAutofit/>
          </a:bodyPr>
          <a:lstStyle>
            <a:lvl1pPr>
              <a:defRPr sz="3600" b="1">
                <a:solidFill>
                  <a:srgbClr val="0A6169"/>
                </a:solidFill>
                <a:latin typeface="Mangal Pro" panose="00000500000000000000" pitchFamily="2" charset="0"/>
                <a:cs typeface="Mangal Pro" panose="00000500000000000000" pitchFamily="2" charset="0"/>
              </a:defRPr>
            </a:lvl1pPr>
          </a:lstStyle>
          <a:p>
            <a:r>
              <a:rPr lang="de-DE"/>
              <a:t>Titel Aktivität xxx</a:t>
            </a:r>
            <a:endParaRPr lang="de-AT"/>
          </a:p>
        </p:txBody>
      </p:sp>
      <p:pic>
        <p:nvPicPr>
          <p:cNvPr id="11" name="Grafik 10" descr="Grafik für Gruppenarbeit und Netzwerk zwischen Personen">
            <a:extLst>
              <a:ext uri="{FF2B5EF4-FFF2-40B4-BE49-F238E27FC236}">
                <a16:creationId xmlns:a16="http://schemas.microsoft.com/office/drawing/2014/main" id="{6D05E9DC-7749-06CD-E053-9A8036B4A8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6830" y="2228659"/>
            <a:ext cx="2470842" cy="2470842"/>
          </a:xfrm>
          <a:prstGeom prst="rect">
            <a:avLst/>
          </a:prstGeom>
        </p:spPr>
      </p:pic>
      <p:sp>
        <p:nvSpPr>
          <p:cNvPr id="13" name="Textfeld 12">
            <a:extLst>
              <a:ext uri="{FF2B5EF4-FFF2-40B4-BE49-F238E27FC236}">
                <a16:creationId xmlns:a16="http://schemas.microsoft.com/office/drawing/2014/main" id="{A7A068EE-6D08-23B2-1780-BC45B46F02F5}"/>
              </a:ext>
            </a:extLst>
          </p:cNvPr>
          <p:cNvSpPr txBox="1"/>
          <p:nvPr userDrawn="1"/>
        </p:nvSpPr>
        <p:spPr>
          <a:xfrm>
            <a:off x="946542" y="6531550"/>
            <a:ext cx="1165926"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 </a:t>
            </a:r>
            <a:r>
              <a:rPr lang="de-AT" sz="800" dirty="0" err="1">
                <a:latin typeface="Mangal Pro" panose="00000500000000000000" pitchFamily="2" charset="0"/>
                <a:cs typeface="Mangal Pro" panose="00000500000000000000" pitchFamily="2" charset="0"/>
              </a:rPr>
              <a:t>Flaticon</a:t>
            </a:r>
            <a:endParaRPr lang="de-AT" sz="800" dirty="0">
              <a:latin typeface="Mangal Pro" panose="00000500000000000000" pitchFamily="2" charset="0"/>
              <a:cs typeface="Mangal Pro" panose="00000500000000000000" pitchFamily="2" charset="0"/>
            </a:endParaRPr>
          </a:p>
        </p:txBody>
      </p:sp>
      <p:sp>
        <p:nvSpPr>
          <p:cNvPr id="16" name="Inhaltsplatzhalter 2">
            <a:extLst>
              <a:ext uri="{FF2B5EF4-FFF2-40B4-BE49-F238E27FC236}">
                <a16:creationId xmlns:a16="http://schemas.microsoft.com/office/drawing/2014/main" id="{BBD12A74-6AB4-75FC-003E-72A589DD3E9B}"/>
              </a:ext>
            </a:extLst>
          </p:cNvPr>
          <p:cNvSpPr>
            <a:spLocks noGrp="1"/>
          </p:cNvSpPr>
          <p:nvPr>
            <p:ph idx="1"/>
          </p:nvPr>
        </p:nvSpPr>
        <p:spPr>
          <a:xfrm>
            <a:off x="4029814" y="1685384"/>
            <a:ext cx="7740909" cy="4036728"/>
          </a:xfrm>
        </p:spPr>
        <p:txBody>
          <a:bodyPr/>
          <a:lstStyle>
            <a:lvl1pPr marL="228600" indent="-228600">
              <a:buClr>
                <a:schemeClr val="accent4"/>
              </a:buClr>
              <a:buFont typeface="Wingdings" panose="05000000000000000000" pitchFamily="2" charset="2"/>
              <a:buChar char="§"/>
              <a:defRPr sz="2000">
                <a:latin typeface="Mangal Pro" panose="00000500000000000000" pitchFamily="2" charset="0"/>
                <a:cs typeface="Mangal Pro" panose="00000500000000000000" pitchFamily="2" charset="0"/>
              </a:defRPr>
            </a:lvl1pPr>
            <a:lvl2pPr marL="685800" indent="-228600">
              <a:buClr>
                <a:schemeClr val="accent4"/>
              </a:buClr>
              <a:buFont typeface="Wingdings" panose="05000000000000000000" pitchFamily="2" charset="2"/>
              <a:buChar char="§"/>
              <a:defRPr sz="1800">
                <a:latin typeface="Mangal Pro" panose="00000500000000000000" pitchFamily="2" charset="0"/>
                <a:cs typeface="Mangal Pro" panose="00000500000000000000" pitchFamily="2" charset="0"/>
              </a:defRPr>
            </a:lvl2pPr>
            <a:lvl3pPr marL="1143000" indent="-228600">
              <a:buClr>
                <a:schemeClr val="accent4"/>
              </a:buClr>
              <a:buFont typeface="Wingdings" panose="05000000000000000000" pitchFamily="2" charset="2"/>
              <a:buChar char="§"/>
              <a:defRPr sz="1600">
                <a:latin typeface="Mangal Pro" panose="00000500000000000000" pitchFamily="2" charset="0"/>
                <a:cs typeface="Mangal Pro" panose="00000500000000000000" pitchFamily="2" charset="0"/>
              </a:defRPr>
            </a:lvl3pPr>
            <a:lvl4pPr marL="1600200" indent="-228600">
              <a:buClr>
                <a:schemeClr val="accent4"/>
              </a:buClr>
              <a:buFont typeface="Wingdings" panose="05000000000000000000" pitchFamily="2" charset="2"/>
              <a:buChar char="§"/>
              <a:defRPr sz="1400">
                <a:latin typeface="Mangal Pro" panose="00000500000000000000" pitchFamily="2" charset="0"/>
                <a:cs typeface="Mangal Pro" panose="00000500000000000000" pitchFamily="2" charset="0"/>
              </a:defRPr>
            </a:lvl4pPr>
            <a:lvl5pPr marL="2057400" indent="-228600">
              <a:buClr>
                <a:schemeClr val="accent4"/>
              </a:buClr>
              <a:buFont typeface="Wingdings" panose="05000000000000000000" pitchFamily="2" charset="2"/>
              <a:buChar char="§"/>
              <a:defRPr sz="1200">
                <a:latin typeface="Mangal Pro" panose="00000500000000000000" pitchFamily="2" charset="0"/>
                <a:cs typeface="Mangal Pro" panose="00000500000000000000" pitchFamily="2"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pic>
        <p:nvPicPr>
          <p:cNvPr id="4" name="Grafik 3">
            <a:extLst>
              <a:ext uri="{FF2B5EF4-FFF2-40B4-BE49-F238E27FC236}">
                <a16:creationId xmlns:a16="http://schemas.microsoft.com/office/drawing/2014/main" id="{12AE6558-2252-F38A-5CB1-044A09B5556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85763" y="293818"/>
            <a:ext cx="2713470" cy="754085"/>
          </a:xfrm>
          <a:prstGeom prst="rect">
            <a:avLst/>
          </a:prstGeom>
        </p:spPr>
      </p:pic>
      <p:pic>
        <p:nvPicPr>
          <p:cNvPr id="8" name="Picture 4" descr="Logo Fachhochschule Oberösterreich">
            <a:extLst>
              <a:ext uri="{FF2B5EF4-FFF2-40B4-BE49-F238E27FC236}">
                <a16:creationId xmlns:a16="http://schemas.microsoft.com/office/drawing/2014/main" id="{3B88B197-F213-DC13-671C-1FF03816ED8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Logo LOGISTIKUM - die Logistik-Kompetenz der FH OÖ in Steyr">
            <a:extLst>
              <a:ext uri="{FF2B5EF4-FFF2-40B4-BE49-F238E27FC236}">
                <a16:creationId xmlns:a16="http://schemas.microsoft.com/office/drawing/2014/main" id="{F06CF755-8140-DCA6-A502-6BE9D44156D7}"/>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descr="Logo Bundesministerium Innovation, Mobilität und Infrastruktur">
            <a:extLst>
              <a:ext uri="{FF2B5EF4-FFF2-40B4-BE49-F238E27FC236}">
                <a16:creationId xmlns:a16="http://schemas.microsoft.com/office/drawing/2014/main" id="{DB046836-494C-791D-02EE-6BCFE321036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2" name="Grafik 11" descr="Logo SCHIG">
            <a:extLst>
              <a:ext uri="{FF2B5EF4-FFF2-40B4-BE49-F238E27FC236}">
                <a16:creationId xmlns:a16="http://schemas.microsoft.com/office/drawing/2014/main" id="{35BF2C4C-3F91-EE8F-D2CC-AEBF1CDEDE2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4" name="Grafik 13" descr="Logo Austrian Logistics">
            <a:extLst>
              <a:ext uri="{FF2B5EF4-FFF2-40B4-BE49-F238E27FC236}">
                <a16:creationId xmlns:a16="http://schemas.microsoft.com/office/drawing/2014/main" id="{AB38A999-1744-32F0-1083-32AE3F2389E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15" name="Grafik 11" descr="Logo Fachhochschule des BFI Wien">
            <a:extLst>
              <a:ext uri="{FF2B5EF4-FFF2-40B4-BE49-F238E27FC236}">
                <a16:creationId xmlns:a16="http://schemas.microsoft.com/office/drawing/2014/main" id="{8A01F457-260C-4823-A158-C7D02CDFC8C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
        <p:nvSpPr>
          <p:cNvPr id="17" name="Foliennummernplatzhalter 5">
            <a:extLst>
              <a:ext uri="{FF2B5EF4-FFF2-40B4-BE49-F238E27FC236}">
                <a16:creationId xmlns:a16="http://schemas.microsoft.com/office/drawing/2014/main" id="{7C121300-76E9-F62A-44DC-19D0B3909DC4}"/>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dirty="0">
              <a:solidFill>
                <a:schemeClr val="tx1"/>
              </a:solidFill>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3393382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ktivitätsfolie">
    <p:bg>
      <p:bgPr>
        <a:gradFill>
          <a:gsLst>
            <a:gs pos="0">
              <a:schemeClr val="accent2">
                <a:lumMod val="38000"/>
                <a:lumOff val="62000"/>
              </a:schemeClr>
            </a:gs>
            <a:gs pos="38000">
              <a:schemeClr val="accent2">
                <a:lumMod val="14000"/>
                <a:lumOff val="86000"/>
              </a:schemeClr>
            </a:gs>
          </a:gsLst>
          <a:lin ang="13500000" scaled="0"/>
        </a:gradFill>
        <a:effectLst/>
      </p:bgPr>
    </p:bg>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586794FF-87DB-12CF-452C-DC943F7FDC39}"/>
              </a:ext>
            </a:extLst>
          </p:cNvPr>
          <p:cNvGrpSpPr/>
          <p:nvPr userDrawn="1"/>
        </p:nvGrpSpPr>
        <p:grpSpPr>
          <a:xfrm>
            <a:off x="1" y="-7131"/>
            <a:ext cx="12191999" cy="126994"/>
            <a:chOff x="1" y="-7131"/>
            <a:chExt cx="12191999" cy="110545"/>
          </a:xfrm>
        </p:grpSpPr>
        <p:sp>
          <p:nvSpPr>
            <p:cNvPr id="18" name="Rechteck 17">
              <a:extLst>
                <a:ext uri="{FF2B5EF4-FFF2-40B4-BE49-F238E27FC236}">
                  <a16:creationId xmlns:a16="http://schemas.microsoft.com/office/drawing/2014/main" id="{496B1825-4B38-0A41-E419-13C078B338BC}"/>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Rechteck 18">
              <a:extLst>
                <a:ext uri="{FF2B5EF4-FFF2-40B4-BE49-F238E27FC236}">
                  <a16:creationId xmlns:a16="http://schemas.microsoft.com/office/drawing/2014/main" id="{EF1EA042-DDB0-332A-917D-84B070073FB8}"/>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Rechteck 19">
              <a:extLst>
                <a:ext uri="{FF2B5EF4-FFF2-40B4-BE49-F238E27FC236}">
                  <a16:creationId xmlns:a16="http://schemas.microsoft.com/office/drawing/2014/main" id="{D8C02799-AA5C-DCA6-C1EF-D9A9770A5735}"/>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7" name="Titel 1">
            <a:extLst>
              <a:ext uri="{FF2B5EF4-FFF2-40B4-BE49-F238E27FC236}">
                <a16:creationId xmlns:a16="http://schemas.microsoft.com/office/drawing/2014/main" id="{2AF3C766-9A7D-EB73-FBCB-06695F4AD3C7}"/>
              </a:ext>
            </a:extLst>
          </p:cNvPr>
          <p:cNvSpPr>
            <a:spLocks noGrp="1"/>
          </p:cNvSpPr>
          <p:nvPr>
            <p:ph type="title" hasCustomPrompt="1"/>
          </p:nvPr>
        </p:nvSpPr>
        <p:spPr>
          <a:xfrm>
            <a:off x="4029814" y="347265"/>
            <a:ext cx="7740909" cy="1092900"/>
          </a:xfrm>
        </p:spPr>
        <p:txBody>
          <a:bodyPr>
            <a:normAutofit/>
          </a:bodyPr>
          <a:lstStyle>
            <a:lvl1pPr>
              <a:defRPr sz="3600" b="1">
                <a:solidFill>
                  <a:srgbClr val="0A6169"/>
                </a:solidFill>
                <a:latin typeface="Mangal Pro" panose="00000500000000000000" pitchFamily="2" charset="0"/>
                <a:cs typeface="Mangal Pro" panose="00000500000000000000" pitchFamily="2" charset="0"/>
              </a:defRPr>
            </a:lvl1pPr>
          </a:lstStyle>
          <a:p>
            <a:r>
              <a:rPr lang="de-DE"/>
              <a:t>Titel Aktivität xxx</a:t>
            </a:r>
            <a:endParaRPr lang="de-AT"/>
          </a:p>
        </p:txBody>
      </p:sp>
      <p:sp>
        <p:nvSpPr>
          <p:cNvPr id="16" name="Inhaltsplatzhalter 2">
            <a:extLst>
              <a:ext uri="{FF2B5EF4-FFF2-40B4-BE49-F238E27FC236}">
                <a16:creationId xmlns:a16="http://schemas.microsoft.com/office/drawing/2014/main" id="{BBD12A74-6AB4-75FC-003E-72A589DD3E9B}"/>
              </a:ext>
            </a:extLst>
          </p:cNvPr>
          <p:cNvSpPr>
            <a:spLocks noGrp="1"/>
          </p:cNvSpPr>
          <p:nvPr>
            <p:ph idx="1"/>
          </p:nvPr>
        </p:nvSpPr>
        <p:spPr>
          <a:xfrm>
            <a:off x="4029814" y="1685384"/>
            <a:ext cx="7740909" cy="4036728"/>
          </a:xfrm>
        </p:spPr>
        <p:txBody>
          <a:bodyPr/>
          <a:lstStyle>
            <a:lvl1pPr marL="228600" indent="-228600">
              <a:buClr>
                <a:schemeClr val="accent4"/>
              </a:buClr>
              <a:buFont typeface="Wingdings" panose="05000000000000000000" pitchFamily="2" charset="2"/>
              <a:buChar char="§"/>
              <a:defRPr sz="2000">
                <a:latin typeface="Mangal Pro" panose="00000500000000000000" pitchFamily="2" charset="0"/>
                <a:cs typeface="Mangal Pro" panose="00000500000000000000" pitchFamily="2" charset="0"/>
              </a:defRPr>
            </a:lvl1pPr>
            <a:lvl2pPr marL="685800" indent="-228600">
              <a:buClr>
                <a:schemeClr val="accent4"/>
              </a:buClr>
              <a:buFont typeface="Wingdings" panose="05000000000000000000" pitchFamily="2" charset="2"/>
              <a:buChar char="§"/>
              <a:defRPr sz="1800">
                <a:latin typeface="Mangal Pro" panose="00000500000000000000" pitchFamily="2" charset="0"/>
                <a:cs typeface="Mangal Pro" panose="00000500000000000000" pitchFamily="2" charset="0"/>
              </a:defRPr>
            </a:lvl2pPr>
            <a:lvl3pPr marL="1143000" indent="-228600">
              <a:buClr>
                <a:schemeClr val="accent4"/>
              </a:buClr>
              <a:buFont typeface="Wingdings" panose="05000000000000000000" pitchFamily="2" charset="2"/>
              <a:buChar char="§"/>
              <a:defRPr sz="1600">
                <a:latin typeface="Mangal Pro" panose="00000500000000000000" pitchFamily="2" charset="0"/>
                <a:cs typeface="Mangal Pro" panose="00000500000000000000" pitchFamily="2" charset="0"/>
              </a:defRPr>
            </a:lvl3pPr>
            <a:lvl4pPr marL="1600200" indent="-228600">
              <a:buClr>
                <a:schemeClr val="accent4"/>
              </a:buClr>
              <a:buFont typeface="Wingdings" panose="05000000000000000000" pitchFamily="2" charset="2"/>
              <a:buChar char="§"/>
              <a:defRPr sz="1400">
                <a:latin typeface="Mangal Pro" panose="00000500000000000000" pitchFamily="2" charset="0"/>
                <a:cs typeface="Mangal Pro" panose="00000500000000000000" pitchFamily="2" charset="0"/>
              </a:defRPr>
            </a:lvl4pPr>
            <a:lvl5pPr marL="2057400" indent="-228600">
              <a:buClr>
                <a:schemeClr val="accent4"/>
              </a:buClr>
              <a:buFont typeface="Wingdings" panose="05000000000000000000" pitchFamily="2" charset="2"/>
              <a:buChar char="§"/>
              <a:defRPr sz="1200">
                <a:latin typeface="Mangal Pro" panose="00000500000000000000" pitchFamily="2" charset="0"/>
                <a:cs typeface="Mangal Pro" panose="00000500000000000000" pitchFamily="2"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pic>
        <p:nvPicPr>
          <p:cNvPr id="4" name="Grafik 3">
            <a:extLst>
              <a:ext uri="{FF2B5EF4-FFF2-40B4-BE49-F238E27FC236}">
                <a16:creationId xmlns:a16="http://schemas.microsoft.com/office/drawing/2014/main" id="{12AE6558-2252-F38A-5CB1-044A09B555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763" y="293818"/>
            <a:ext cx="2713470" cy="754085"/>
          </a:xfrm>
          <a:prstGeom prst="rect">
            <a:avLst/>
          </a:prstGeom>
        </p:spPr>
      </p:pic>
      <p:pic>
        <p:nvPicPr>
          <p:cNvPr id="8" name="Picture 4" descr="Logo Fachhochschule Oberösterreich">
            <a:extLst>
              <a:ext uri="{FF2B5EF4-FFF2-40B4-BE49-F238E27FC236}">
                <a16:creationId xmlns:a16="http://schemas.microsoft.com/office/drawing/2014/main" id="{3B88B197-F213-DC13-671C-1FF03816ED8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Logo LOGISTIKUM - die Logistik-Kompetenz der FH OÖ in Steyr">
            <a:extLst>
              <a:ext uri="{FF2B5EF4-FFF2-40B4-BE49-F238E27FC236}">
                <a16:creationId xmlns:a16="http://schemas.microsoft.com/office/drawing/2014/main" id="{F06CF755-8140-DCA6-A502-6BE9D44156D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descr="Logo Bundesministerium Innovation, Mobilität und Infrastruktur">
            <a:extLst>
              <a:ext uri="{FF2B5EF4-FFF2-40B4-BE49-F238E27FC236}">
                <a16:creationId xmlns:a16="http://schemas.microsoft.com/office/drawing/2014/main" id="{DB046836-494C-791D-02EE-6BCFE321036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2" name="Grafik 11" descr="Logo SCHIG">
            <a:extLst>
              <a:ext uri="{FF2B5EF4-FFF2-40B4-BE49-F238E27FC236}">
                <a16:creationId xmlns:a16="http://schemas.microsoft.com/office/drawing/2014/main" id="{35BF2C4C-3F91-EE8F-D2CC-AEBF1CDEDE2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4" name="Grafik 13" descr="Logo Austrian Logistics">
            <a:extLst>
              <a:ext uri="{FF2B5EF4-FFF2-40B4-BE49-F238E27FC236}">
                <a16:creationId xmlns:a16="http://schemas.microsoft.com/office/drawing/2014/main" id="{AB38A999-1744-32F0-1083-32AE3F2389E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15" name="Grafik 11" descr="Logo Fachhochschule des BFI Wien">
            <a:extLst>
              <a:ext uri="{FF2B5EF4-FFF2-40B4-BE49-F238E27FC236}">
                <a16:creationId xmlns:a16="http://schemas.microsoft.com/office/drawing/2014/main" id="{8A01F457-260C-4823-A158-C7D02CDFC8C2}"/>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
        <p:nvSpPr>
          <p:cNvPr id="17" name="Foliennummernplatzhalter 5">
            <a:extLst>
              <a:ext uri="{FF2B5EF4-FFF2-40B4-BE49-F238E27FC236}">
                <a16:creationId xmlns:a16="http://schemas.microsoft.com/office/drawing/2014/main" id="{7C121300-76E9-F62A-44DC-19D0B3909DC4}"/>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dirty="0">
              <a:solidFill>
                <a:schemeClr val="tx1"/>
              </a:solidFill>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2275071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teraturverzeichnis">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9D4C63B-424B-1742-E72E-66A899E96DC5}"/>
              </a:ext>
            </a:extLst>
          </p:cNvPr>
          <p:cNvSpPr>
            <a:spLocks noGrp="1"/>
          </p:cNvSpPr>
          <p:nvPr>
            <p:ph idx="1"/>
          </p:nvPr>
        </p:nvSpPr>
        <p:spPr>
          <a:xfrm>
            <a:off x="651256" y="1614120"/>
            <a:ext cx="10515600" cy="3911404"/>
          </a:xfrm>
        </p:spPr>
        <p:txBody>
          <a:bodyPr>
            <a:normAutofit/>
          </a:bodyPr>
          <a:lstStyle>
            <a:lvl1pPr marL="228600" indent="-228600">
              <a:buClr>
                <a:schemeClr val="accent4"/>
              </a:buClr>
              <a:buFont typeface="Wingdings" panose="05000000000000000000" pitchFamily="2" charset="2"/>
              <a:buChar char="§"/>
              <a:defRPr sz="1400">
                <a:latin typeface="Mangal Pro" panose="00000500000000000000" pitchFamily="2" charset="0"/>
                <a:cs typeface="Mangal Pro" panose="00000500000000000000" pitchFamily="2" charset="0"/>
              </a:defRPr>
            </a:lvl1pPr>
            <a:lvl2pPr>
              <a:defRPr sz="1800">
                <a:latin typeface="Mangal Pro" panose="00000500000000000000" pitchFamily="2" charset="0"/>
                <a:cs typeface="Mangal Pro" panose="00000500000000000000" pitchFamily="2" charset="0"/>
              </a:defRPr>
            </a:lvl2pPr>
            <a:lvl3pPr>
              <a:defRPr sz="1600">
                <a:latin typeface="Mangal Pro" panose="00000500000000000000" pitchFamily="2" charset="0"/>
                <a:cs typeface="Mangal Pro" panose="00000500000000000000" pitchFamily="2" charset="0"/>
              </a:defRPr>
            </a:lvl3pPr>
            <a:lvl4pPr>
              <a:defRPr sz="1400">
                <a:latin typeface="Mangal Pro" panose="00000500000000000000" pitchFamily="2" charset="0"/>
                <a:cs typeface="Mangal Pro" panose="00000500000000000000" pitchFamily="2" charset="0"/>
              </a:defRPr>
            </a:lvl4pPr>
            <a:lvl5pPr>
              <a:defRPr sz="1200">
                <a:latin typeface="Mangal Pro" panose="00000500000000000000" pitchFamily="2" charset="0"/>
                <a:cs typeface="Mangal Pro" panose="00000500000000000000" pitchFamily="2" charset="0"/>
              </a:defRPr>
            </a:lvl5pPr>
          </a:lstStyle>
          <a:p>
            <a:pPr lvl="0"/>
            <a:r>
              <a:rPr lang="de-DE"/>
              <a:t>Mastertextformat bearbeiten</a:t>
            </a:r>
          </a:p>
        </p:txBody>
      </p:sp>
      <p:grpSp>
        <p:nvGrpSpPr>
          <p:cNvPr id="14" name="Gruppieren 13">
            <a:extLst>
              <a:ext uri="{FF2B5EF4-FFF2-40B4-BE49-F238E27FC236}">
                <a16:creationId xmlns:a16="http://schemas.microsoft.com/office/drawing/2014/main" id="{2001F3A3-519B-43D6-FD3A-17C52F85434C}"/>
              </a:ext>
            </a:extLst>
          </p:cNvPr>
          <p:cNvGrpSpPr/>
          <p:nvPr userDrawn="1"/>
        </p:nvGrpSpPr>
        <p:grpSpPr>
          <a:xfrm>
            <a:off x="1" y="-7131"/>
            <a:ext cx="12191999" cy="126994"/>
            <a:chOff x="1" y="-7131"/>
            <a:chExt cx="12191999" cy="110545"/>
          </a:xfrm>
        </p:grpSpPr>
        <p:sp>
          <p:nvSpPr>
            <p:cNvPr id="15" name="Rechteck 14">
              <a:extLst>
                <a:ext uri="{FF2B5EF4-FFF2-40B4-BE49-F238E27FC236}">
                  <a16:creationId xmlns:a16="http://schemas.microsoft.com/office/drawing/2014/main" id="{2BE97E26-24B4-F2C8-2E0A-85F55B5BAD98}"/>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Rechteck 15">
              <a:extLst>
                <a:ext uri="{FF2B5EF4-FFF2-40B4-BE49-F238E27FC236}">
                  <a16:creationId xmlns:a16="http://schemas.microsoft.com/office/drawing/2014/main" id="{72408E4D-F11B-7BCB-06DE-D5B0AE4940FB}"/>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Rechteck 16">
              <a:extLst>
                <a:ext uri="{FF2B5EF4-FFF2-40B4-BE49-F238E27FC236}">
                  <a16:creationId xmlns:a16="http://schemas.microsoft.com/office/drawing/2014/main" id="{976A3F15-324B-AD44-AA59-5F350003B208}"/>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7" name="Grafik 6">
            <a:extLst>
              <a:ext uri="{FF2B5EF4-FFF2-40B4-BE49-F238E27FC236}">
                <a16:creationId xmlns:a16="http://schemas.microsoft.com/office/drawing/2014/main" id="{736C7AFB-1EF4-6FCE-02AF-FF561DC341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763" y="293818"/>
            <a:ext cx="2713470" cy="754085"/>
          </a:xfrm>
          <a:prstGeom prst="rect">
            <a:avLst/>
          </a:prstGeom>
        </p:spPr>
      </p:pic>
      <p:sp>
        <p:nvSpPr>
          <p:cNvPr id="4" name="Textfeld 3">
            <a:extLst>
              <a:ext uri="{FF2B5EF4-FFF2-40B4-BE49-F238E27FC236}">
                <a16:creationId xmlns:a16="http://schemas.microsoft.com/office/drawing/2014/main" id="{936F217A-7C1B-0ED2-02D0-DC1555DE4826}"/>
              </a:ext>
            </a:extLst>
          </p:cNvPr>
          <p:cNvSpPr txBox="1"/>
          <p:nvPr userDrawn="1"/>
        </p:nvSpPr>
        <p:spPr>
          <a:xfrm>
            <a:off x="3938555" y="539265"/>
            <a:ext cx="7641910" cy="646331"/>
          </a:xfrm>
          <a:prstGeom prst="rect">
            <a:avLst/>
          </a:prstGeom>
          <a:noFill/>
        </p:spPr>
        <p:txBody>
          <a:bodyPr wrap="square" rtlCol="0">
            <a:spAutoFit/>
          </a:bodyPr>
          <a:lstStyle/>
          <a:p>
            <a:r>
              <a:rPr lang="de-DE" sz="3600" b="1">
                <a:solidFill>
                  <a:srgbClr val="0A6169"/>
                </a:solidFill>
                <a:latin typeface="Mangal Pro" panose="00000500000000000000" pitchFamily="2" charset="0"/>
                <a:cs typeface="Mangal Pro" panose="00000500000000000000" pitchFamily="2" charset="0"/>
              </a:rPr>
              <a:t>Literaturverzeichnis</a:t>
            </a:r>
            <a:endParaRPr lang="de-AT" sz="3600" b="1">
              <a:solidFill>
                <a:srgbClr val="0A6169"/>
              </a:solidFill>
              <a:latin typeface="Mangal Pro" panose="00000500000000000000" pitchFamily="2" charset="0"/>
              <a:cs typeface="Mangal Pro" panose="00000500000000000000" pitchFamily="2" charset="0"/>
            </a:endParaRPr>
          </a:p>
        </p:txBody>
      </p:sp>
      <p:pic>
        <p:nvPicPr>
          <p:cNvPr id="5" name="Picture 4" descr="Logo Fachhochschule Oberösterreich">
            <a:extLst>
              <a:ext uri="{FF2B5EF4-FFF2-40B4-BE49-F238E27FC236}">
                <a16:creationId xmlns:a16="http://schemas.microsoft.com/office/drawing/2014/main" id="{DE17DFE9-2DA4-64CE-BFCC-F288471C841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Logo LOGISTIKUM - die Logistik-Kompetenz der FH OÖ in Steyr">
            <a:extLst>
              <a:ext uri="{FF2B5EF4-FFF2-40B4-BE49-F238E27FC236}">
                <a16:creationId xmlns:a16="http://schemas.microsoft.com/office/drawing/2014/main" id="{9B8094E6-F5F3-AF9A-62D9-AD266B62AF1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descr="Logo Bundesministerium Innovation, Mobilität und Infrastruktur">
            <a:extLst>
              <a:ext uri="{FF2B5EF4-FFF2-40B4-BE49-F238E27FC236}">
                <a16:creationId xmlns:a16="http://schemas.microsoft.com/office/drawing/2014/main" id="{8525F00C-FBD8-7A20-0CEE-6D8ECB6649B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1" name="Grafik 10" descr="Logo SCHIG">
            <a:extLst>
              <a:ext uri="{FF2B5EF4-FFF2-40B4-BE49-F238E27FC236}">
                <a16:creationId xmlns:a16="http://schemas.microsoft.com/office/drawing/2014/main" id="{B93D229C-5F58-A31A-06F5-027F58385A2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2" name="Grafik 11" descr="Logo Austrian Logistics">
            <a:extLst>
              <a:ext uri="{FF2B5EF4-FFF2-40B4-BE49-F238E27FC236}">
                <a16:creationId xmlns:a16="http://schemas.microsoft.com/office/drawing/2014/main" id="{156ECA72-3324-DBB2-8407-61E69D50907A}"/>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13" name="Grafik 11" descr="Logo Fachhochschule des BFI Wien">
            <a:extLst>
              <a:ext uri="{FF2B5EF4-FFF2-40B4-BE49-F238E27FC236}">
                <a16:creationId xmlns:a16="http://schemas.microsoft.com/office/drawing/2014/main" id="{133245B7-9FE4-A585-533E-89CEC9F4843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
        <p:nvSpPr>
          <p:cNvPr id="18" name="Foliennummernplatzhalter 5">
            <a:extLst>
              <a:ext uri="{FF2B5EF4-FFF2-40B4-BE49-F238E27FC236}">
                <a16:creationId xmlns:a16="http://schemas.microsoft.com/office/drawing/2014/main" id="{EBA48867-0102-C1B8-DD5B-46588AA318AB}"/>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dirty="0">
              <a:solidFill>
                <a:schemeClr val="tx1"/>
              </a:solidFill>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2504129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D2DEE4-19FC-C82E-E0B6-A583A484F1E9}"/>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4101E946-D99A-345F-7B11-1D8982AEC4A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E156DC9-2B17-62A2-DFC8-BD0540F1FCAA}"/>
              </a:ext>
            </a:extLst>
          </p:cNvPr>
          <p:cNvSpPr>
            <a:spLocks noGrp="1"/>
          </p:cNvSpPr>
          <p:nvPr>
            <p:ph type="dt" sz="half" idx="10"/>
          </p:nvPr>
        </p:nvSpPr>
        <p:spPr/>
        <p:txBody>
          <a:bodyPr/>
          <a:lstStyle/>
          <a:p>
            <a:fld id="{4421E66A-95B0-484A-8E25-7FD39E8A42BB}" type="datetimeFigureOut">
              <a:rPr lang="de-AT" smtClean="0"/>
              <a:t>26.02.2026</a:t>
            </a:fld>
            <a:endParaRPr lang="de-AT"/>
          </a:p>
        </p:txBody>
      </p:sp>
      <p:sp>
        <p:nvSpPr>
          <p:cNvPr id="5" name="Fußzeilenplatzhalter 4">
            <a:extLst>
              <a:ext uri="{FF2B5EF4-FFF2-40B4-BE49-F238E27FC236}">
                <a16:creationId xmlns:a16="http://schemas.microsoft.com/office/drawing/2014/main" id="{1AEBF143-2A7A-BF05-A919-7FE87DD090F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890B2815-029D-6A1A-2CAE-9DDB4504FACC}"/>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1650542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BB7E2E-B84C-6650-EBF6-34BA474DA257}"/>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05930216-46BB-F0D1-96EC-6D8ECF2CC354}"/>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F666289C-C5EC-5116-BD1B-FC11AC7809B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F4D1368F-7743-EFF4-0B13-4C6D0D18EB80}"/>
              </a:ext>
            </a:extLst>
          </p:cNvPr>
          <p:cNvSpPr>
            <a:spLocks noGrp="1"/>
          </p:cNvSpPr>
          <p:nvPr>
            <p:ph type="dt" sz="half" idx="10"/>
          </p:nvPr>
        </p:nvSpPr>
        <p:spPr/>
        <p:txBody>
          <a:bodyPr/>
          <a:lstStyle/>
          <a:p>
            <a:fld id="{4421E66A-95B0-484A-8E25-7FD39E8A42BB}" type="datetimeFigureOut">
              <a:rPr lang="de-AT" smtClean="0"/>
              <a:t>26.02.2026</a:t>
            </a:fld>
            <a:endParaRPr lang="de-AT"/>
          </a:p>
        </p:txBody>
      </p:sp>
      <p:sp>
        <p:nvSpPr>
          <p:cNvPr id="6" name="Fußzeilenplatzhalter 5">
            <a:extLst>
              <a:ext uri="{FF2B5EF4-FFF2-40B4-BE49-F238E27FC236}">
                <a16:creationId xmlns:a16="http://schemas.microsoft.com/office/drawing/2014/main" id="{DFEE547A-89E1-E9A6-F7B3-41759328B75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EE87D863-B4AA-BD6B-B95F-7BA9313C25BF}"/>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1914425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00093C1-EE86-EE24-534B-7B58745B25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439879A-3C36-05CC-8758-30E56EA51D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B6F21E0-05DF-8935-7CE4-2B85D0CC37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421E66A-95B0-484A-8E25-7FD39E8A42BB}" type="datetimeFigureOut">
              <a:rPr lang="de-AT" smtClean="0"/>
              <a:t>26.02.2026</a:t>
            </a:fld>
            <a:endParaRPr lang="de-AT"/>
          </a:p>
        </p:txBody>
      </p:sp>
      <p:sp>
        <p:nvSpPr>
          <p:cNvPr id="5" name="Fußzeilenplatzhalter 4">
            <a:extLst>
              <a:ext uri="{FF2B5EF4-FFF2-40B4-BE49-F238E27FC236}">
                <a16:creationId xmlns:a16="http://schemas.microsoft.com/office/drawing/2014/main" id="{1E680486-0BA8-634F-E9C0-56AF14A62A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FB591023-D4F9-08FC-B6B5-A21837BC36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37B8D8A-113D-4D28-A7D1-C42E9470BC67}" type="slidenum">
              <a:rPr lang="de-AT" smtClean="0"/>
              <a:t>‹Nr.›</a:t>
            </a:fld>
            <a:endParaRPr lang="de-AT"/>
          </a:p>
        </p:txBody>
      </p:sp>
    </p:spTree>
    <p:extLst>
      <p:ext uri="{BB962C8B-B14F-4D97-AF65-F5344CB8AC3E}">
        <p14:creationId xmlns:p14="http://schemas.microsoft.com/office/powerpoint/2010/main" val="71073478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8" r:id="rId3"/>
    <p:sldLayoutId id="2147483667" r:id="rId4"/>
    <p:sldLayoutId id="2147483665" r:id="rId5"/>
    <p:sldLayoutId id="2147483670" r:id="rId6"/>
    <p:sldLayoutId id="2147483663"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mein-fussabdruck.at/"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ideo" Target="https://www.youtube.com/embed/FSwgIewm3ns?feature=oembed" TargetMode="External"/><Relationship Id="rId5" Type="http://schemas.openxmlformats.org/officeDocument/2006/relationships/hyperlink" Target="https://www.youtube.com/watch?v=FSwgIewm3ns" TargetMode="External"/><Relationship Id="rId4" Type="http://schemas.openxmlformats.org/officeDocument/2006/relationships/image" Target="../media/image49.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hyperlink" Target="mailto:retrans@fh-steyr.at" TargetMode="External"/><Relationship Id="rId2" Type="http://schemas.openxmlformats.org/officeDocument/2006/relationships/hyperlink" Target="http://www.retrans.at/" TargetMode="External"/><Relationship Id="rId1" Type="http://schemas.openxmlformats.org/officeDocument/2006/relationships/slideLayout" Target="../slideLayouts/slideLayout1.xml"/><Relationship Id="rId4" Type="http://schemas.openxmlformats.org/officeDocument/2006/relationships/hyperlink" Target="mailto:retrans@fh-vie.ac.at"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creativecommons.org/licenses/by/4.0/deed.de"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slideLayout" Target="../slideLayouts/slideLayout6.xml"/><Relationship Id="rId7" Type="http://schemas.openxmlformats.org/officeDocument/2006/relationships/hyperlink" Target="https://www.youtube.com/watch?v=OgswfL3i-k8" TargetMode="External"/><Relationship Id="rId2" Type="http://schemas.openxmlformats.org/officeDocument/2006/relationships/video" Target="https://www.youtube.com/embed/OgswfL3i-k8?feature=oembed" TargetMode="External"/><Relationship Id="rId1" Type="http://schemas.openxmlformats.org/officeDocument/2006/relationships/video" Target="https://www.youtube.com/embed/ahmPEzHAD1s?feature=oembed" TargetMode="External"/><Relationship Id="rId6" Type="http://schemas.openxmlformats.org/officeDocument/2006/relationships/image" Target="../media/image26.jpeg"/><Relationship Id="rId5" Type="http://schemas.openxmlformats.org/officeDocument/2006/relationships/hyperlink" Target="https://www.youtube.com/watch?v=ahmPEzHAD1s" TargetMode="External"/><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41D5E3">
                <a:lumMod val="33000"/>
                <a:lumOff val="67000"/>
              </a:srgbClr>
            </a:gs>
            <a:gs pos="38000">
              <a:srgbClr val="41D5E3">
                <a:lumMod val="56000"/>
                <a:lumOff val="44000"/>
                <a:alpha val="13000"/>
              </a:srgbClr>
            </a:gs>
          </a:gsLst>
          <a:lin ang="135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CA3606-529C-D2D3-E0E1-F3A01C187EC1}"/>
              </a:ext>
            </a:extLst>
          </p:cNvPr>
          <p:cNvSpPr>
            <a:spLocks noGrp="1"/>
          </p:cNvSpPr>
          <p:nvPr>
            <p:ph type="ctrTitle"/>
          </p:nvPr>
        </p:nvSpPr>
        <p:spPr>
          <a:xfrm>
            <a:off x="1524000" y="1965278"/>
            <a:ext cx="9144000" cy="2238232"/>
          </a:xfrm>
        </p:spPr>
        <p:txBody>
          <a:bodyPr>
            <a:normAutofit/>
          </a:bodyPr>
          <a:lstStyle/>
          <a:p>
            <a:br>
              <a:rPr lang="de-AT" dirty="0"/>
            </a:br>
            <a:r>
              <a:rPr lang="de-AT" dirty="0"/>
              <a:t>Nachhaltigkeit</a:t>
            </a:r>
            <a:br>
              <a:rPr lang="de-AT" dirty="0"/>
            </a:br>
            <a:r>
              <a:rPr lang="de-AT" dirty="0"/>
              <a:t>in der Logistik</a:t>
            </a:r>
          </a:p>
        </p:txBody>
      </p:sp>
    </p:spTree>
    <p:extLst>
      <p:ext uri="{BB962C8B-B14F-4D97-AF65-F5344CB8AC3E}">
        <p14:creationId xmlns:p14="http://schemas.microsoft.com/office/powerpoint/2010/main" val="2743143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10E502-33E7-E904-832C-90EB9B33C20B}"/>
              </a:ext>
            </a:extLst>
          </p:cNvPr>
          <p:cNvSpPr>
            <a:spLocks noGrp="1"/>
          </p:cNvSpPr>
          <p:nvPr>
            <p:ph type="title"/>
          </p:nvPr>
        </p:nvSpPr>
        <p:spPr/>
        <p:txBody>
          <a:bodyPr/>
          <a:lstStyle/>
          <a:p>
            <a:r>
              <a:rPr lang="de-AT" dirty="0"/>
              <a:t>Die Folgen der Erderwärmung</a:t>
            </a:r>
          </a:p>
        </p:txBody>
      </p:sp>
      <p:pic>
        <p:nvPicPr>
          <p:cNvPr id="6" name="Content Placeholder 5" descr="Grafik Folgen der Erderwärmung: jedes Zehntelgrad zählt">
            <a:extLst>
              <a:ext uri="{FF2B5EF4-FFF2-40B4-BE49-F238E27FC236}">
                <a16:creationId xmlns:a16="http://schemas.microsoft.com/office/drawing/2014/main" id="{2912CA03-62E7-F91D-79C3-1CB154CC5F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6603" y="1214598"/>
            <a:ext cx="7038793" cy="4976206"/>
          </a:xfrm>
          <a:prstGeom prst="rect">
            <a:avLst/>
          </a:prstGeom>
        </p:spPr>
      </p:pic>
      <p:sp>
        <p:nvSpPr>
          <p:cNvPr id="7" name="Textfeld 12">
            <a:extLst>
              <a:ext uri="{FF2B5EF4-FFF2-40B4-BE49-F238E27FC236}">
                <a16:creationId xmlns:a16="http://schemas.microsoft.com/office/drawing/2014/main" id="{53F06F1B-CEC2-7E19-2CF5-22CB8EB0EBD3}"/>
              </a:ext>
            </a:extLst>
          </p:cNvPr>
          <p:cNvSpPr txBox="1"/>
          <p:nvPr/>
        </p:nvSpPr>
        <p:spPr>
          <a:xfrm>
            <a:off x="902732" y="6536730"/>
            <a:ext cx="1396757"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Grafik: WWF Österreich</a:t>
            </a:r>
          </a:p>
        </p:txBody>
      </p:sp>
    </p:spTree>
    <p:extLst>
      <p:ext uri="{BB962C8B-B14F-4D97-AF65-F5344CB8AC3E}">
        <p14:creationId xmlns:p14="http://schemas.microsoft.com/office/powerpoint/2010/main" val="2087894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EE9E451-E479-AF2F-3502-76F49F313EA0}"/>
              </a:ext>
            </a:extLst>
          </p:cNvPr>
          <p:cNvSpPr>
            <a:spLocks noGrp="1"/>
          </p:cNvSpPr>
          <p:nvPr>
            <p:ph idx="1"/>
          </p:nvPr>
        </p:nvSpPr>
        <p:spPr>
          <a:xfrm>
            <a:off x="838200" y="1847283"/>
            <a:ext cx="5257800" cy="4157731"/>
          </a:xfrm>
        </p:spPr>
        <p:txBody>
          <a:bodyPr>
            <a:normAutofit/>
          </a:bodyPr>
          <a:lstStyle/>
          <a:p>
            <a:pPr>
              <a:lnSpc>
                <a:spcPct val="100000"/>
              </a:lnSpc>
            </a:pPr>
            <a:r>
              <a:rPr lang="de-AT" dirty="0"/>
              <a:t>Treibhausgase beeinflussen die Energiebilanz der Erde</a:t>
            </a:r>
          </a:p>
          <a:p>
            <a:pPr>
              <a:lnSpc>
                <a:spcPct val="100000"/>
              </a:lnSpc>
            </a:pPr>
            <a:endParaRPr lang="de-AT" dirty="0"/>
          </a:p>
          <a:p>
            <a:pPr>
              <a:lnSpc>
                <a:spcPct val="100000"/>
              </a:lnSpc>
            </a:pPr>
            <a:r>
              <a:rPr lang="de-AT" dirty="0"/>
              <a:t>Treibhauseffekt, Erderwärmung</a:t>
            </a:r>
          </a:p>
          <a:p>
            <a:pPr>
              <a:lnSpc>
                <a:spcPct val="100000"/>
              </a:lnSpc>
            </a:pPr>
            <a:r>
              <a:rPr lang="de-AT" dirty="0"/>
              <a:t>bekannteste Treibhausgase: Kohlendioxid (CO₂),</a:t>
            </a:r>
            <a:br>
              <a:rPr lang="de-AT" dirty="0"/>
            </a:br>
            <a:r>
              <a:rPr lang="de-AT" dirty="0"/>
              <a:t>Methan und Lachgas</a:t>
            </a:r>
          </a:p>
          <a:p>
            <a:pPr>
              <a:lnSpc>
                <a:spcPct val="100000"/>
              </a:lnSpc>
            </a:pPr>
            <a:r>
              <a:rPr lang="de-AT" dirty="0"/>
              <a:t>geringes natürliches Vorkommen der Treibhausgase</a:t>
            </a:r>
          </a:p>
          <a:p>
            <a:pPr>
              <a:lnSpc>
                <a:spcPct val="100000"/>
              </a:lnSpc>
            </a:pPr>
            <a:r>
              <a:rPr lang="de-AT" dirty="0"/>
              <a:t>Erhöhung der Treibhausgase durch den Menschen</a:t>
            </a:r>
          </a:p>
        </p:txBody>
      </p:sp>
      <p:sp>
        <p:nvSpPr>
          <p:cNvPr id="3" name="Titel 2">
            <a:extLst>
              <a:ext uri="{FF2B5EF4-FFF2-40B4-BE49-F238E27FC236}">
                <a16:creationId xmlns:a16="http://schemas.microsoft.com/office/drawing/2014/main" id="{91C13022-5EC7-9389-5479-35C0FD8F34F8}"/>
              </a:ext>
            </a:extLst>
          </p:cNvPr>
          <p:cNvSpPr>
            <a:spLocks noGrp="1"/>
          </p:cNvSpPr>
          <p:nvPr>
            <p:ph type="title"/>
          </p:nvPr>
        </p:nvSpPr>
        <p:spPr/>
        <p:txBody>
          <a:bodyPr>
            <a:normAutofit/>
          </a:bodyPr>
          <a:lstStyle/>
          <a:p>
            <a:r>
              <a:rPr lang="de-AT" sz="3200" dirty="0"/>
              <a:t>Treibhausgase: was ist das und welche gibt es?</a:t>
            </a:r>
          </a:p>
        </p:txBody>
      </p:sp>
      <p:graphicFrame>
        <p:nvGraphicFramePr>
          <p:cNvPr id="4" name="Chart 6" descr="Diagramm Treibhausgasemissionen in der EU nach Schadstoffen">
            <a:extLst>
              <a:ext uri="{FF2B5EF4-FFF2-40B4-BE49-F238E27FC236}">
                <a16:creationId xmlns:a16="http://schemas.microsoft.com/office/drawing/2014/main" id="{042479C2-B19A-480E-003E-59F255458B4E}"/>
              </a:ext>
            </a:extLst>
          </p:cNvPr>
          <p:cNvGraphicFramePr/>
          <p:nvPr>
            <p:extLst>
              <p:ext uri="{D42A27DB-BD31-4B8C-83A1-F6EECF244321}">
                <p14:modId xmlns:p14="http://schemas.microsoft.com/office/powerpoint/2010/main" val="3256760483"/>
              </p:ext>
            </p:extLst>
          </p:nvPr>
        </p:nvGraphicFramePr>
        <p:xfrm>
          <a:off x="6836590" y="1708999"/>
          <a:ext cx="4762871" cy="397096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feld 12">
            <a:extLst>
              <a:ext uri="{FF2B5EF4-FFF2-40B4-BE49-F238E27FC236}">
                <a16:creationId xmlns:a16="http://schemas.microsoft.com/office/drawing/2014/main" id="{B474C30E-0777-B325-CB1E-3C3C0054D91D}"/>
              </a:ext>
            </a:extLst>
          </p:cNvPr>
          <p:cNvSpPr txBox="1"/>
          <p:nvPr/>
        </p:nvSpPr>
        <p:spPr>
          <a:xfrm>
            <a:off x="902732" y="6536730"/>
            <a:ext cx="1957426"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Grafik: angelehnt an EAA</a:t>
            </a:r>
          </a:p>
        </p:txBody>
      </p:sp>
    </p:spTree>
    <p:extLst>
      <p:ext uri="{BB962C8B-B14F-4D97-AF65-F5344CB8AC3E}">
        <p14:creationId xmlns:p14="http://schemas.microsoft.com/office/powerpoint/2010/main" val="3393240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424F03F-EC3F-051F-0A98-B07595F27F79}"/>
              </a:ext>
            </a:extLst>
          </p:cNvPr>
          <p:cNvSpPr>
            <a:spLocks noGrp="1"/>
          </p:cNvSpPr>
          <p:nvPr>
            <p:ph idx="1"/>
          </p:nvPr>
        </p:nvSpPr>
        <p:spPr/>
        <p:txBody>
          <a:bodyPr/>
          <a:lstStyle/>
          <a:p>
            <a:pPr marL="0" indent="0">
              <a:buNone/>
            </a:pPr>
            <a:r>
              <a:rPr lang="de-AT" dirty="0"/>
              <a:t>Ökologischer Fußabdruck…</a:t>
            </a:r>
          </a:p>
          <a:p>
            <a:r>
              <a:rPr lang="de-AT" dirty="0"/>
              <a:t>misst, wie stark unser Lebensstil die Natur und die Ressourcen der Erde beansprucht.</a:t>
            </a:r>
          </a:p>
          <a:p>
            <a:r>
              <a:rPr lang="de-AT" dirty="0"/>
              <a:t>Wenn der Fußabdruck größer ist als die zur Verfügung stehende natürliche Fläche, übernutzen wir die Erde — das bedeutet: unser Leben ist nicht nachhaltig.</a:t>
            </a:r>
          </a:p>
          <a:p>
            <a:endParaRPr lang="de-AT" dirty="0"/>
          </a:p>
          <a:p>
            <a:pPr marL="0" indent="0">
              <a:buNone/>
            </a:pPr>
            <a:r>
              <a:rPr lang="de-AT" dirty="0"/>
              <a:t>Ökologischer Handabdruck…</a:t>
            </a:r>
          </a:p>
          <a:p>
            <a:r>
              <a:rPr lang="de-AT" dirty="0"/>
              <a:t>umfasst alle bewussten, nachhaltigen Handlungen, mit denen wir Umwelt und Klima entlasten – gemeinsam als Gesellschaft</a:t>
            </a:r>
          </a:p>
          <a:p>
            <a:r>
              <a:rPr lang="de-AT" dirty="0"/>
              <a:t>zeigt, was wir positiv bewirken können</a:t>
            </a:r>
          </a:p>
          <a:p>
            <a:pPr marL="0" indent="0">
              <a:buNone/>
            </a:pPr>
            <a:endParaRPr lang="de-AT" dirty="0"/>
          </a:p>
        </p:txBody>
      </p:sp>
      <p:sp>
        <p:nvSpPr>
          <p:cNvPr id="3" name="Titel 2">
            <a:extLst>
              <a:ext uri="{FF2B5EF4-FFF2-40B4-BE49-F238E27FC236}">
                <a16:creationId xmlns:a16="http://schemas.microsoft.com/office/drawing/2014/main" id="{A23939AA-F039-E70D-6F5D-F26AEAA58E9C}"/>
              </a:ext>
            </a:extLst>
          </p:cNvPr>
          <p:cNvSpPr>
            <a:spLocks noGrp="1"/>
          </p:cNvSpPr>
          <p:nvPr>
            <p:ph type="title"/>
          </p:nvPr>
        </p:nvSpPr>
        <p:spPr/>
        <p:txBody>
          <a:bodyPr>
            <a:normAutofit/>
          </a:bodyPr>
          <a:lstStyle/>
          <a:p>
            <a:r>
              <a:rPr lang="de-AT" sz="3200" dirty="0"/>
              <a:t>Ökologischer Fuß- und Handabdruck</a:t>
            </a:r>
          </a:p>
        </p:txBody>
      </p:sp>
    </p:spTree>
    <p:extLst>
      <p:ext uri="{BB962C8B-B14F-4D97-AF65-F5344CB8AC3E}">
        <p14:creationId xmlns:p14="http://schemas.microsoft.com/office/powerpoint/2010/main" val="2316261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21744C-CBEC-3BC7-FB9C-7D6FFAC08191}"/>
              </a:ext>
            </a:extLst>
          </p:cNvPr>
          <p:cNvSpPr>
            <a:spLocks noGrp="1"/>
          </p:cNvSpPr>
          <p:nvPr>
            <p:ph type="title"/>
          </p:nvPr>
        </p:nvSpPr>
        <p:spPr/>
        <p:txBody>
          <a:bodyPr/>
          <a:lstStyle/>
          <a:p>
            <a:r>
              <a:rPr lang="de-AT" dirty="0"/>
              <a:t>Berechne deinen ökologischen Fuß- und Handabdruck</a:t>
            </a:r>
          </a:p>
        </p:txBody>
      </p:sp>
      <p:sp>
        <p:nvSpPr>
          <p:cNvPr id="3" name="Inhaltsplatzhalter 2">
            <a:extLst>
              <a:ext uri="{FF2B5EF4-FFF2-40B4-BE49-F238E27FC236}">
                <a16:creationId xmlns:a16="http://schemas.microsoft.com/office/drawing/2014/main" id="{05280441-4276-A71A-E63C-FAD065B39D3B}"/>
              </a:ext>
            </a:extLst>
          </p:cNvPr>
          <p:cNvSpPr>
            <a:spLocks noGrp="1"/>
          </p:cNvSpPr>
          <p:nvPr>
            <p:ph idx="1"/>
          </p:nvPr>
        </p:nvSpPr>
        <p:spPr>
          <a:xfrm>
            <a:off x="4029814" y="2374900"/>
            <a:ext cx="7740909" cy="3347212"/>
          </a:xfrm>
        </p:spPr>
        <p:txBody>
          <a:bodyPr>
            <a:normAutofit/>
          </a:bodyPr>
          <a:lstStyle/>
          <a:p>
            <a:pPr marL="0" indent="0">
              <a:buNone/>
            </a:pPr>
            <a:r>
              <a:rPr lang="de-AT" sz="2400" dirty="0">
                <a:hlinkClick r:id="rId3"/>
              </a:rPr>
              <a:t>https://www.mein-fussabdruck.at/</a:t>
            </a:r>
            <a:endParaRPr lang="de-AT" sz="2400" dirty="0"/>
          </a:p>
          <a:p>
            <a:pPr marL="0" indent="0">
              <a:buNone/>
            </a:pPr>
            <a:endParaRPr lang="de-AT" sz="2400" dirty="0"/>
          </a:p>
          <a:p>
            <a:pPr marL="0" indent="0">
              <a:buNone/>
            </a:pPr>
            <a:r>
              <a:rPr lang="de-AT" sz="2400" dirty="0"/>
              <a:t>Finde heraus, wieviel Fläche dein Lebensstil in Anspruch nimmt und was du beitragen kannst für eine bessere Welt!</a:t>
            </a:r>
          </a:p>
        </p:txBody>
      </p:sp>
    </p:spTree>
    <p:extLst>
      <p:ext uri="{BB962C8B-B14F-4D97-AF65-F5344CB8AC3E}">
        <p14:creationId xmlns:p14="http://schemas.microsoft.com/office/powerpoint/2010/main" val="3141762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8D424-8673-37F8-75AC-C4BF8682B63C}"/>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D7B006DC-CB00-0674-EC7E-5FCFAF7CF5CB}"/>
              </a:ext>
            </a:extLst>
          </p:cNvPr>
          <p:cNvSpPr>
            <a:spLocks noGrp="1"/>
          </p:cNvSpPr>
          <p:nvPr>
            <p:ph idx="1"/>
          </p:nvPr>
        </p:nvSpPr>
        <p:spPr>
          <a:xfrm>
            <a:off x="838200" y="1847283"/>
            <a:ext cx="5257800" cy="4157731"/>
          </a:xfrm>
        </p:spPr>
        <p:txBody>
          <a:bodyPr>
            <a:normAutofit/>
          </a:bodyPr>
          <a:lstStyle/>
          <a:p>
            <a:pPr>
              <a:lnSpc>
                <a:spcPct val="100000"/>
              </a:lnSpc>
            </a:pPr>
            <a:r>
              <a:rPr lang="de-AT" dirty="0"/>
              <a:t>Verkehrsemissionen stark steigend</a:t>
            </a:r>
          </a:p>
          <a:p>
            <a:pPr>
              <a:lnSpc>
                <a:spcPct val="100000"/>
              </a:lnSpc>
            </a:pPr>
            <a:endParaRPr lang="de-AT" dirty="0"/>
          </a:p>
          <a:p>
            <a:pPr>
              <a:lnSpc>
                <a:spcPct val="100000"/>
              </a:lnSpc>
            </a:pPr>
            <a:r>
              <a:rPr lang="de-AT" dirty="0"/>
              <a:t>Prognosen gehen von einer beinahe Verdoppelung des Güterverkehrs bis 2050 aus (zu 2019)</a:t>
            </a:r>
          </a:p>
          <a:p>
            <a:pPr>
              <a:lnSpc>
                <a:spcPct val="100000"/>
              </a:lnSpc>
            </a:pPr>
            <a:endParaRPr lang="de-AT" dirty="0"/>
          </a:p>
          <a:p>
            <a:pPr>
              <a:lnSpc>
                <a:spcPct val="100000"/>
              </a:lnSpc>
            </a:pPr>
            <a:r>
              <a:rPr lang="de-AT" dirty="0"/>
              <a:t>insb. LKW-Transporte nehmen zu</a:t>
            </a:r>
          </a:p>
        </p:txBody>
      </p:sp>
      <p:sp>
        <p:nvSpPr>
          <p:cNvPr id="3" name="Titel 2">
            <a:extLst>
              <a:ext uri="{FF2B5EF4-FFF2-40B4-BE49-F238E27FC236}">
                <a16:creationId xmlns:a16="http://schemas.microsoft.com/office/drawing/2014/main" id="{1514B92F-4D70-7E5B-7983-583AFE360217}"/>
              </a:ext>
            </a:extLst>
          </p:cNvPr>
          <p:cNvSpPr>
            <a:spLocks noGrp="1"/>
          </p:cNvSpPr>
          <p:nvPr>
            <p:ph type="title"/>
          </p:nvPr>
        </p:nvSpPr>
        <p:spPr/>
        <p:txBody>
          <a:bodyPr>
            <a:normAutofit/>
          </a:bodyPr>
          <a:lstStyle/>
          <a:p>
            <a:r>
              <a:rPr lang="de-AT" sz="3200" dirty="0"/>
              <a:t>Auswirkungen des Transportsektors</a:t>
            </a:r>
          </a:p>
        </p:txBody>
      </p:sp>
      <p:sp>
        <p:nvSpPr>
          <p:cNvPr id="5" name="Textfeld 12">
            <a:extLst>
              <a:ext uri="{FF2B5EF4-FFF2-40B4-BE49-F238E27FC236}">
                <a16:creationId xmlns:a16="http://schemas.microsoft.com/office/drawing/2014/main" id="{99E71FE4-C6E8-6924-B6AB-94448E4E514C}"/>
              </a:ext>
            </a:extLst>
          </p:cNvPr>
          <p:cNvSpPr txBox="1"/>
          <p:nvPr/>
        </p:nvSpPr>
        <p:spPr>
          <a:xfrm>
            <a:off x="902732" y="6536730"/>
            <a:ext cx="1957426"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Grafik: Smart Freight </a:t>
            </a:r>
            <a:r>
              <a:rPr lang="de-AT" sz="800" dirty="0" err="1">
                <a:latin typeface="Mangal Pro" panose="00000500000000000000" pitchFamily="2" charset="0"/>
                <a:cs typeface="Mangal Pro" panose="00000500000000000000" pitchFamily="2" charset="0"/>
              </a:rPr>
              <a:t>Centre</a:t>
            </a:r>
            <a:endParaRPr lang="de-AT" sz="800" dirty="0">
              <a:latin typeface="Mangal Pro" panose="00000500000000000000" pitchFamily="2" charset="0"/>
              <a:cs typeface="Mangal Pro" panose="00000500000000000000" pitchFamily="2" charset="0"/>
            </a:endParaRPr>
          </a:p>
        </p:txBody>
      </p:sp>
      <p:pic>
        <p:nvPicPr>
          <p:cNvPr id="6" name="Picture 5" descr="immer größer werdende Abgaswolke mit Vergleich der Emissionen 2019 und 2050">
            <a:extLst>
              <a:ext uri="{FF2B5EF4-FFF2-40B4-BE49-F238E27FC236}">
                <a16:creationId xmlns:a16="http://schemas.microsoft.com/office/drawing/2014/main" id="{FBDB3D55-A63A-AAA3-F78D-0ED424D0728F}"/>
              </a:ext>
            </a:extLst>
          </p:cNvPr>
          <p:cNvPicPr>
            <a:picLocks noChangeAspect="1"/>
          </p:cNvPicPr>
          <p:nvPr/>
        </p:nvPicPr>
        <p:blipFill>
          <a:blip r:embed="rId3"/>
          <a:stretch>
            <a:fillRect/>
          </a:stretch>
        </p:blipFill>
        <p:spPr>
          <a:xfrm>
            <a:off x="7015642" y="1520455"/>
            <a:ext cx="4093609" cy="4259342"/>
          </a:xfrm>
          <a:prstGeom prst="rect">
            <a:avLst/>
          </a:prstGeom>
        </p:spPr>
      </p:pic>
    </p:spTree>
    <p:extLst>
      <p:ext uri="{BB962C8B-B14F-4D97-AF65-F5344CB8AC3E}">
        <p14:creationId xmlns:p14="http://schemas.microsoft.com/office/powerpoint/2010/main" val="1942649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7039E37-332E-DCBB-3D0F-95810E85CAE2}"/>
              </a:ext>
            </a:extLst>
          </p:cNvPr>
          <p:cNvSpPr>
            <a:spLocks noGrp="1"/>
          </p:cNvSpPr>
          <p:nvPr>
            <p:ph type="title"/>
          </p:nvPr>
        </p:nvSpPr>
        <p:spPr/>
        <p:txBody>
          <a:bodyPr>
            <a:normAutofit/>
          </a:bodyPr>
          <a:lstStyle/>
          <a:p>
            <a:r>
              <a:rPr lang="de-AT" sz="3200" dirty="0"/>
              <a:t>Emissionen auf Basis der Sektoren in Österreich</a:t>
            </a:r>
          </a:p>
        </p:txBody>
      </p:sp>
      <p:pic>
        <p:nvPicPr>
          <p:cNvPr id="4" name="Content Placeholder 6" descr="Diagramm: Treibhausgasemissionen auf Basis der Sektoren 2022 in Österreich">
            <a:extLst>
              <a:ext uri="{FF2B5EF4-FFF2-40B4-BE49-F238E27FC236}">
                <a16:creationId xmlns:a16="http://schemas.microsoft.com/office/drawing/2014/main" id="{C13DA553-3B2E-CC8C-3BFF-C5D26E1A86FB}"/>
              </a:ext>
            </a:extLst>
          </p:cNvPr>
          <p:cNvPicPr>
            <a:picLocks noChangeAspect="1"/>
          </p:cNvPicPr>
          <p:nvPr/>
        </p:nvPicPr>
        <p:blipFill>
          <a:blip r:embed="rId3"/>
          <a:stretch>
            <a:fillRect/>
          </a:stretch>
        </p:blipFill>
        <p:spPr>
          <a:xfrm>
            <a:off x="2109702" y="1536759"/>
            <a:ext cx="7972596" cy="4438185"/>
          </a:xfrm>
          <a:prstGeom prst="rect">
            <a:avLst/>
          </a:prstGeom>
        </p:spPr>
      </p:pic>
    </p:spTree>
    <p:extLst>
      <p:ext uri="{BB962C8B-B14F-4D97-AF65-F5344CB8AC3E}">
        <p14:creationId xmlns:p14="http://schemas.microsoft.com/office/powerpoint/2010/main" val="4240153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B08BF8E-AF61-5082-903E-13F66D8E5A05}"/>
              </a:ext>
            </a:extLst>
          </p:cNvPr>
          <p:cNvSpPr>
            <a:spLocks noGrp="1"/>
          </p:cNvSpPr>
          <p:nvPr>
            <p:ph type="title"/>
          </p:nvPr>
        </p:nvSpPr>
        <p:spPr/>
        <p:txBody>
          <a:bodyPr>
            <a:normAutofit/>
          </a:bodyPr>
          <a:lstStyle/>
          <a:p>
            <a:r>
              <a:rPr lang="de-AT" sz="3200" dirty="0"/>
              <a:t>Straßenverkehr als Hauptverursacher</a:t>
            </a:r>
          </a:p>
        </p:txBody>
      </p:sp>
      <p:pic>
        <p:nvPicPr>
          <p:cNvPr id="4" name="Content Placeholder 6" descr="Kreisdiagramm Hauptemittenten im Verkehr 2022 ">
            <a:extLst>
              <a:ext uri="{FF2B5EF4-FFF2-40B4-BE49-F238E27FC236}">
                <a16:creationId xmlns:a16="http://schemas.microsoft.com/office/drawing/2014/main" id="{3CC0CE5C-7639-D31D-5404-67246DE66DB6}"/>
              </a:ext>
            </a:extLst>
          </p:cNvPr>
          <p:cNvPicPr>
            <a:picLocks noGrp="1" noChangeAspect="1"/>
          </p:cNvPicPr>
          <p:nvPr>
            <p:ph idx="1"/>
          </p:nvPr>
        </p:nvPicPr>
        <p:blipFill>
          <a:blip r:embed="rId3"/>
          <a:stretch>
            <a:fillRect/>
          </a:stretch>
        </p:blipFill>
        <p:spPr>
          <a:xfrm>
            <a:off x="3049741" y="1440165"/>
            <a:ext cx="6326433" cy="4418636"/>
          </a:xfrm>
        </p:spPr>
      </p:pic>
    </p:spTree>
    <p:extLst>
      <p:ext uri="{BB962C8B-B14F-4D97-AF65-F5344CB8AC3E}">
        <p14:creationId xmlns:p14="http://schemas.microsoft.com/office/powerpoint/2010/main" val="1569188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D91A0F9-250C-6922-DE3B-0785AEC9A1DA}"/>
              </a:ext>
            </a:extLst>
          </p:cNvPr>
          <p:cNvSpPr>
            <a:spLocks noGrp="1"/>
          </p:cNvSpPr>
          <p:nvPr>
            <p:ph idx="1"/>
          </p:nvPr>
        </p:nvSpPr>
        <p:spPr/>
        <p:txBody>
          <a:bodyPr/>
          <a:lstStyle/>
          <a:p>
            <a:pPr marL="0" indent="0">
              <a:buNone/>
            </a:pPr>
            <a:r>
              <a:rPr lang="de-AT" dirty="0"/>
              <a:t>Kosten, für die nicht die Verursachenden aufkommen –</a:t>
            </a:r>
          </a:p>
          <a:p>
            <a:pPr marL="0" indent="0">
              <a:buNone/>
            </a:pPr>
            <a:r>
              <a:rPr lang="de-AT" dirty="0"/>
              <a:t>die Kosten trägt die Gesellschaft, d.h. wir alle!</a:t>
            </a:r>
          </a:p>
          <a:p>
            <a:endParaRPr lang="de-AT" dirty="0"/>
          </a:p>
          <a:p>
            <a:r>
              <a:rPr lang="de-AT" dirty="0"/>
              <a:t>Schadstoffemissionen</a:t>
            </a:r>
          </a:p>
          <a:p>
            <a:r>
              <a:rPr lang="de-AT" dirty="0"/>
              <a:t>Lärm</a:t>
            </a:r>
          </a:p>
          <a:p>
            <a:r>
              <a:rPr lang="de-AT" dirty="0"/>
              <a:t>Unfallkosten</a:t>
            </a:r>
          </a:p>
          <a:p>
            <a:r>
              <a:rPr lang="de-AT" dirty="0"/>
              <a:t>Flächenverbrauch </a:t>
            </a:r>
          </a:p>
          <a:p>
            <a:r>
              <a:rPr lang="de-AT" dirty="0"/>
              <a:t>Auswirkungen auf Flora und Fauna</a:t>
            </a:r>
          </a:p>
          <a:p>
            <a:r>
              <a:rPr lang="de-AT" dirty="0"/>
              <a:t>Staukosten</a:t>
            </a:r>
          </a:p>
          <a:p>
            <a:pPr marL="0" indent="0">
              <a:buNone/>
            </a:pPr>
            <a:endParaRPr lang="de-AT" dirty="0"/>
          </a:p>
        </p:txBody>
      </p:sp>
      <p:sp>
        <p:nvSpPr>
          <p:cNvPr id="3" name="Titel 2">
            <a:extLst>
              <a:ext uri="{FF2B5EF4-FFF2-40B4-BE49-F238E27FC236}">
                <a16:creationId xmlns:a16="http://schemas.microsoft.com/office/drawing/2014/main" id="{F541E320-5C60-0960-ABB0-8CF33AD5CF6C}"/>
              </a:ext>
            </a:extLst>
          </p:cNvPr>
          <p:cNvSpPr>
            <a:spLocks noGrp="1"/>
          </p:cNvSpPr>
          <p:nvPr>
            <p:ph type="title"/>
          </p:nvPr>
        </p:nvSpPr>
        <p:spPr/>
        <p:txBody>
          <a:bodyPr/>
          <a:lstStyle/>
          <a:p>
            <a:r>
              <a:rPr lang="de-AT" dirty="0"/>
              <a:t>Externe Kosten des Verkehrs</a:t>
            </a:r>
          </a:p>
        </p:txBody>
      </p:sp>
      <p:pic>
        <p:nvPicPr>
          <p:cNvPr id="4" name="Picture 4" descr="Verkehrsstau auf Autobahn">
            <a:extLst>
              <a:ext uri="{FF2B5EF4-FFF2-40B4-BE49-F238E27FC236}">
                <a16:creationId xmlns:a16="http://schemas.microsoft.com/office/drawing/2014/main" id="{8A5F27ED-2B67-D693-A49F-3E9A910201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4097" y="1847284"/>
            <a:ext cx="3817122" cy="2862842"/>
          </a:xfrm>
          <a:prstGeom prst="rect">
            <a:avLst/>
          </a:prstGeom>
        </p:spPr>
      </p:pic>
      <p:sp>
        <p:nvSpPr>
          <p:cNvPr id="5" name="Textfeld 12">
            <a:extLst>
              <a:ext uri="{FF2B5EF4-FFF2-40B4-BE49-F238E27FC236}">
                <a16:creationId xmlns:a16="http://schemas.microsoft.com/office/drawing/2014/main" id="{519CA551-B1AB-0B7C-1E79-0B700F006199}"/>
              </a:ext>
            </a:extLst>
          </p:cNvPr>
          <p:cNvSpPr txBox="1"/>
          <p:nvPr/>
        </p:nvSpPr>
        <p:spPr>
          <a:xfrm>
            <a:off x="902732" y="6536730"/>
            <a:ext cx="1957426"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 </a:t>
            </a:r>
            <a:r>
              <a:rPr lang="de-AT" sz="800" dirty="0" err="1">
                <a:latin typeface="Mangal Pro" panose="00000500000000000000" pitchFamily="2" charset="0"/>
                <a:cs typeface="Mangal Pro" panose="00000500000000000000" pitchFamily="2" charset="0"/>
              </a:rPr>
              <a:t>Pixabay</a:t>
            </a:r>
            <a:endParaRPr lang="de-AT" sz="800" dirty="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3793295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476BB8D-E83E-AF8C-6BBC-4291089318B2}"/>
              </a:ext>
            </a:extLst>
          </p:cNvPr>
          <p:cNvSpPr>
            <a:spLocks noGrp="1"/>
          </p:cNvSpPr>
          <p:nvPr>
            <p:ph type="title"/>
          </p:nvPr>
        </p:nvSpPr>
        <p:spPr/>
        <p:txBody>
          <a:bodyPr/>
          <a:lstStyle/>
          <a:p>
            <a:r>
              <a:rPr lang="de-AT" dirty="0"/>
              <a:t>Externe Kosten des Verkehrs – Verkehrsträgervergleich</a:t>
            </a:r>
          </a:p>
        </p:txBody>
      </p:sp>
      <p:graphicFrame>
        <p:nvGraphicFramePr>
          <p:cNvPr id="4" name="Chart 3" descr="Tabelle externe Kosten des Verkehrs">
            <a:extLst>
              <a:ext uri="{FF2B5EF4-FFF2-40B4-BE49-F238E27FC236}">
                <a16:creationId xmlns:a16="http://schemas.microsoft.com/office/drawing/2014/main" id="{D78F2BFE-3A74-3E79-3EAF-9A8E46D98CF3}"/>
              </a:ext>
            </a:extLst>
          </p:cNvPr>
          <p:cNvGraphicFramePr>
            <a:graphicFrameLocks noGrp="1"/>
          </p:cNvGraphicFramePr>
          <p:nvPr>
            <p:ph idx="1"/>
          </p:nvPr>
        </p:nvGraphicFramePr>
        <p:xfrm>
          <a:off x="838200" y="1440165"/>
          <a:ext cx="10515600" cy="456874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feld 12">
            <a:extLst>
              <a:ext uri="{FF2B5EF4-FFF2-40B4-BE49-F238E27FC236}">
                <a16:creationId xmlns:a16="http://schemas.microsoft.com/office/drawing/2014/main" id="{84F089DF-6EAD-3AF7-ECA5-398FE3F42079}"/>
              </a:ext>
            </a:extLst>
          </p:cNvPr>
          <p:cNvSpPr txBox="1"/>
          <p:nvPr/>
        </p:nvSpPr>
        <p:spPr>
          <a:xfrm>
            <a:off x="902732" y="6580414"/>
            <a:ext cx="2918154"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Grafik: </a:t>
            </a:r>
            <a:r>
              <a:rPr lang="de-AT" sz="800" dirty="0">
                <a:solidFill>
                  <a:schemeClr val="tx2"/>
                </a:solidFill>
                <a:cs typeface="Mangal Pro" panose="00000500000000000000" pitchFamily="2" charset="0"/>
              </a:rPr>
              <a:t>: eigene Darstellung angelehnt an </a:t>
            </a:r>
            <a:r>
              <a:rPr lang="de-AT" sz="800" dirty="0" err="1">
                <a:solidFill>
                  <a:schemeClr val="tx2"/>
                </a:solidFill>
                <a:cs typeface="Mangal Pro" panose="00000500000000000000" pitchFamily="2" charset="0"/>
              </a:rPr>
              <a:t>Christidis</a:t>
            </a:r>
            <a:r>
              <a:rPr lang="de-AT" sz="800" dirty="0">
                <a:solidFill>
                  <a:schemeClr val="tx2"/>
                </a:solidFill>
                <a:cs typeface="Mangal Pro" panose="00000500000000000000" pitchFamily="2" charset="0"/>
              </a:rPr>
              <a:t>/Brons</a:t>
            </a:r>
            <a:endParaRPr lang="de-AT" sz="800" dirty="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2831427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A93D817-C87D-0936-9B1F-6FF4393E0AF9}"/>
              </a:ext>
            </a:extLst>
          </p:cNvPr>
          <p:cNvSpPr>
            <a:spLocks noGrp="1"/>
          </p:cNvSpPr>
          <p:nvPr>
            <p:ph idx="1"/>
          </p:nvPr>
        </p:nvSpPr>
        <p:spPr>
          <a:xfrm>
            <a:off x="838200" y="1847284"/>
            <a:ext cx="3861391" cy="3911404"/>
          </a:xfrm>
        </p:spPr>
        <p:txBody>
          <a:bodyPr/>
          <a:lstStyle/>
          <a:p>
            <a:pPr marL="0" indent="0">
              <a:buNone/>
            </a:pPr>
            <a:r>
              <a:rPr lang="de-AT" dirty="0"/>
              <a:t>Trotz Erderwärmung und Klimazielen:</a:t>
            </a:r>
          </a:p>
          <a:p>
            <a:endParaRPr lang="de-AT" dirty="0"/>
          </a:p>
          <a:p>
            <a:r>
              <a:rPr lang="de-AT" dirty="0"/>
              <a:t>starker Anstieg des Güterverkehrs auf der Straße</a:t>
            </a:r>
          </a:p>
          <a:p>
            <a:r>
              <a:rPr lang="de-AT" dirty="0"/>
              <a:t>leichter Rückgang im Bahnverkehr</a:t>
            </a:r>
          </a:p>
          <a:p>
            <a:r>
              <a:rPr lang="de-AT" dirty="0"/>
              <a:t>Anteil der Binnenschifffahrt rückgängig</a:t>
            </a:r>
          </a:p>
          <a:p>
            <a:endParaRPr lang="de-AT" dirty="0"/>
          </a:p>
        </p:txBody>
      </p:sp>
      <p:sp>
        <p:nvSpPr>
          <p:cNvPr id="3" name="Titel 2">
            <a:extLst>
              <a:ext uri="{FF2B5EF4-FFF2-40B4-BE49-F238E27FC236}">
                <a16:creationId xmlns:a16="http://schemas.microsoft.com/office/drawing/2014/main" id="{71114622-1773-B65A-05EC-A000E2A513E6}"/>
              </a:ext>
            </a:extLst>
          </p:cNvPr>
          <p:cNvSpPr>
            <a:spLocks noGrp="1"/>
          </p:cNvSpPr>
          <p:nvPr>
            <p:ph type="title"/>
          </p:nvPr>
        </p:nvSpPr>
        <p:spPr/>
        <p:txBody>
          <a:bodyPr>
            <a:normAutofit/>
          </a:bodyPr>
          <a:lstStyle/>
          <a:p>
            <a:r>
              <a:rPr lang="de-AT" sz="3200" dirty="0"/>
              <a:t>Entwicklung Modal Split in Österreich</a:t>
            </a:r>
          </a:p>
        </p:txBody>
      </p:sp>
      <p:pic>
        <p:nvPicPr>
          <p:cNvPr id="4" name="Content Placeholder 6" descr="Balkendiagramm Entwicklung des Modal Split 1990 bis 2002">
            <a:extLst>
              <a:ext uri="{FF2B5EF4-FFF2-40B4-BE49-F238E27FC236}">
                <a16:creationId xmlns:a16="http://schemas.microsoft.com/office/drawing/2014/main" id="{71BD16B8-E819-9EC4-F128-A41FBAB31983}"/>
              </a:ext>
            </a:extLst>
          </p:cNvPr>
          <p:cNvPicPr>
            <a:picLocks noChangeAspect="1"/>
          </p:cNvPicPr>
          <p:nvPr/>
        </p:nvPicPr>
        <p:blipFill>
          <a:blip r:embed="rId3"/>
          <a:stretch>
            <a:fillRect/>
          </a:stretch>
        </p:blipFill>
        <p:spPr>
          <a:xfrm>
            <a:off x="5462987" y="1847284"/>
            <a:ext cx="5890813" cy="3379305"/>
          </a:xfrm>
          <a:prstGeom prst="rect">
            <a:avLst/>
          </a:prstGeom>
        </p:spPr>
      </p:pic>
    </p:spTree>
    <p:extLst>
      <p:ext uri="{BB962C8B-B14F-4D97-AF65-F5344CB8AC3E}">
        <p14:creationId xmlns:p14="http://schemas.microsoft.com/office/powerpoint/2010/main" val="3774503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DD43FA6-A0B8-F7F7-BD10-CE4C58FC9202}"/>
              </a:ext>
            </a:extLst>
          </p:cNvPr>
          <p:cNvSpPr>
            <a:spLocks noGrp="1"/>
          </p:cNvSpPr>
          <p:nvPr>
            <p:ph idx="1"/>
          </p:nvPr>
        </p:nvSpPr>
        <p:spPr>
          <a:xfrm>
            <a:off x="426308" y="1973178"/>
            <a:ext cx="11344415" cy="3748933"/>
          </a:xfrm>
        </p:spPr>
        <p:txBody>
          <a:bodyPr>
            <a:normAutofit/>
          </a:bodyPr>
          <a:lstStyle/>
          <a:p>
            <a:pPr marL="0" indent="0" algn="ctr">
              <a:buNone/>
            </a:pPr>
            <a:r>
              <a:rPr lang="de-AT" sz="2800" b="1" dirty="0">
                <a:solidFill>
                  <a:srgbClr val="0A6169"/>
                </a:solidFill>
              </a:rPr>
              <a:t>Welcher Anteil der weltweiten </a:t>
            </a:r>
            <a:r>
              <a:rPr lang="de-AT" sz="2800" b="1" dirty="0" err="1">
                <a:solidFill>
                  <a:srgbClr val="0A6169"/>
                </a:solidFill>
              </a:rPr>
              <a:t>Treibhausgasemmissionen</a:t>
            </a:r>
            <a:br>
              <a:rPr lang="de-AT" sz="2800" b="1" dirty="0">
                <a:solidFill>
                  <a:srgbClr val="0A6169"/>
                </a:solidFill>
              </a:rPr>
            </a:br>
            <a:r>
              <a:rPr lang="de-AT" sz="2800" b="1" dirty="0">
                <a:solidFill>
                  <a:srgbClr val="0A6169"/>
                </a:solidFill>
              </a:rPr>
              <a:t>wird durch den Transportsektor verursacht?</a:t>
            </a:r>
            <a:endParaRPr lang="de-AT" sz="2800" dirty="0">
              <a:solidFill>
                <a:srgbClr val="0A6169"/>
              </a:solidFill>
            </a:endParaRPr>
          </a:p>
          <a:p>
            <a:pPr marL="0" indent="0" algn="ctr">
              <a:buNone/>
            </a:pPr>
            <a:endParaRPr lang="de-AT" sz="2800" dirty="0"/>
          </a:p>
          <a:p>
            <a:pPr marL="0" indent="0" algn="ctr">
              <a:buNone/>
            </a:pPr>
            <a:r>
              <a:rPr lang="de-AT" sz="2800" dirty="0"/>
              <a:t>Rund ein Fünftel (21%) der weltweiten</a:t>
            </a:r>
            <a:br>
              <a:rPr lang="de-AT" sz="2800" dirty="0"/>
            </a:br>
            <a:r>
              <a:rPr lang="de-AT" sz="2800" dirty="0" err="1"/>
              <a:t>Treibhausgasemmissionen</a:t>
            </a:r>
            <a:r>
              <a:rPr lang="de-AT" sz="2800" dirty="0"/>
              <a:t> stammen </a:t>
            </a:r>
            <a:br>
              <a:rPr lang="de-AT" sz="2800" dirty="0"/>
            </a:br>
            <a:r>
              <a:rPr lang="de-AT" sz="2800" dirty="0"/>
              <a:t>aus dem Transportsektor.</a:t>
            </a:r>
          </a:p>
        </p:txBody>
      </p:sp>
    </p:spTree>
    <p:extLst>
      <p:ext uri="{BB962C8B-B14F-4D97-AF65-F5344CB8AC3E}">
        <p14:creationId xmlns:p14="http://schemas.microsoft.com/office/powerpoint/2010/main" val="3709708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6BE8B-4D94-7FF0-1DAB-CF6B3F498DE4}"/>
            </a:ext>
          </a:extLst>
        </p:cNvPr>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76928314-11ED-5A40-F31C-8CFFBE227C1D}"/>
              </a:ext>
            </a:extLst>
          </p:cNvPr>
          <p:cNvGraphicFramePr/>
          <p:nvPr>
            <p:extLst>
              <p:ext uri="{D42A27DB-BD31-4B8C-83A1-F6EECF244321}">
                <p14:modId xmlns:p14="http://schemas.microsoft.com/office/powerpoint/2010/main" val="3172311903"/>
              </p:ext>
            </p:extLst>
          </p:nvPr>
        </p:nvGraphicFramePr>
        <p:xfrm>
          <a:off x="321533" y="1733667"/>
          <a:ext cx="11322725" cy="3750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776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E74626E-087E-EC9B-D58D-093C5AAE2D30}"/>
              </a:ext>
            </a:extLst>
          </p:cNvPr>
          <p:cNvSpPr>
            <a:spLocks noGrp="1"/>
          </p:cNvSpPr>
          <p:nvPr>
            <p:ph idx="1"/>
          </p:nvPr>
        </p:nvSpPr>
        <p:spPr>
          <a:xfrm>
            <a:off x="838200" y="2030818"/>
            <a:ext cx="10515600" cy="3727869"/>
          </a:xfrm>
        </p:spPr>
        <p:txBody>
          <a:bodyPr/>
          <a:lstStyle/>
          <a:p>
            <a:pPr marL="0" indent="0">
              <a:buNone/>
            </a:pPr>
            <a:r>
              <a:rPr lang="de-AT" dirty="0">
                <a:solidFill>
                  <a:srgbClr val="0A6169"/>
                </a:solidFill>
              </a:rPr>
              <a:t>Nachhaltigkeit:</a:t>
            </a:r>
          </a:p>
          <a:p>
            <a:pPr marL="0" indent="0">
              <a:buNone/>
            </a:pPr>
            <a:r>
              <a:rPr lang="de-AT" dirty="0"/>
              <a:t>dauerhafte Entwicklung, die die Bedürfnisse der heutigen Generation erfüllt, ohne die Möglichkeiten zukünftiger Generationen zu gefährden</a:t>
            </a:r>
          </a:p>
          <a:p>
            <a:endParaRPr lang="de-AT" dirty="0"/>
          </a:p>
          <a:p>
            <a:pPr marL="0" indent="0">
              <a:buNone/>
            </a:pPr>
            <a:r>
              <a:rPr lang="de-AT" dirty="0">
                <a:solidFill>
                  <a:srgbClr val="0A6169"/>
                </a:solidFill>
              </a:rPr>
              <a:t>Green </a:t>
            </a:r>
            <a:r>
              <a:rPr lang="de-AT" dirty="0" err="1">
                <a:solidFill>
                  <a:srgbClr val="0A6169"/>
                </a:solidFill>
              </a:rPr>
              <a:t>Logistics</a:t>
            </a:r>
            <a:r>
              <a:rPr lang="de-AT" dirty="0">
                <a:solidFill>
                  <a:srgbClr val="0A6169"/>
                </a:solidFill>
              </a:rPr>
              <a:t>:</a:t>
            </a:r>
          </a:p>
          <a:p>
            <a:pPr marL="0" indent="0">
              <a:buNone/>
            </a:pPr>
            <a:r>
              <a:rPr lang="de-AT" dirty="0"/>
              <a:t>ganzheitliche Transformation des Logistiksektors, um umweltfreundliche und ressourcenschonende Logistikprozesse zu schaffen, Gleichgewicht zwischen ökonomischer und ökologischer Effizienz</a:t>
            </a:r>
          </a:p>
          <a:p>
            <a:endParaRPr lang="de-AT" dirty="0"/>
          </a:p>
        </p:txBody>
      </p:sp>
      <p:sp>
        <p:nvSpPr>
          <p:cNvPr id="3" name="Titel 2">
            <a:extLst>
              <a:ext uri="{FF2B5EF4-FFF2-40B4-BE49-F238E27FC236}">
                <a16:creationId xmlns:a16="http://schemas.microsoft.com/office/drawing/2014/main" id="{B41B5DD6-22A7-97B6-F022-6CEA338169F8}"/>
              </a:ext>
            </a:extLst>
          </p:cNvPr>
          <p:cNvSpPr>
            <a:spLocks noGrp="1"/>
          </p:cNvSpPr>
          <p:nvPr>
            <p:ph type="title"/>
          </p:nvPr>
        </p:nvSpPr>
        <p:spPr/>
        <p:txBody>
          <a:bodyPr>
            <a:normAutofit/>
          </a:bodyPr>
          <a:lstStyle/>
          <a:p>
            <a:r>
              <a:rPr lang="de-AT" sz="3200" dirty="0"/>
              <a:t>Nachhaltigkeit und Green </a:t>
            </a:r>
            <a:r>
              <a:rPr lang="de-AT" sz="3200" dirty="0" err="1"/>
              <a:t>Logistics</a:t>
            </a:r>
            <a:endParaRPr lang="de-AT" sz="3200" dirty="0"/>
          </a:p>
        </p:txBody>
      </p:sp>
    </p:spTree>
    <p:extLst>
      <p:ext uri="{BB962C8B-B14F-4D97-AF65-F5344CB8AC3E}">
        <p14:creationId xmlns:p14="http://schemas.microsoft.com/office/powerpoint/2010/main" val="3669980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57913EE-0E28-BC08-CF6B-05A1CA7C052A}"/>
              </a:ext>
            </a:extLst>
          </p:cNvPr>
          <p:cNvSpPr>
            <a:spLocks noGrp="1"/>
          </p:cNvSpPr>
          <p:nvPr>
            <p:ph idx="1"/>
          </p:nvPr>
        </p:nvSpPr>
        <p:spPr>
          <a:xfrm>
            <a:off x="6675409" y="2493005"/>
            <a:ext cx="3393558" cy="1568632"/>
          </a:xfrm>
        </p:spPr>
        <p:txBody>
          <a:bodyPr/>
          <a:lstStyle/>
          <a:p>
            <a:pPr marL="0" indent="0">
              <a:buNone/>
            </a:pPr>
            <a:r>
              <a:rPr lang="de-AT" dirty="0"/>
              <a:t>„…umweltfreundlich und sozialverträglich aber auch finanziell tragbar“</a:t>
            </a:r>
          </a:p>
          <a:p>
            <a:endParaRPr lang="de-AT" dirty="0"/>
          </a:p>
        </p:txBody>
      </p:sp>
      <p:sp>
        <p:nvSpPr>
          <p:cNvPr id="3" name="Titel 2">
            <a:extLst>
              <a:ext uri="{FF2B5EF4-FFF2-40B4-BE49-F238E27FC236}">
                <a16:creationId xmlns:a16="http://schemas.microsoft.com/office/drawing/2014/main" id="{5FFB71D8-9746-59FF-204A-3B4926075303}"/>
              </a:ext>
            </a:extLst>
          </p:cNvPr>
          <p:cNvSpPr>
            <a:spLocks noGrp="1"/>
          </p:cNvSpPr>
          <p:nvPr>
            <p:ph type="title"/>
          </p:nvPr>
        </p:nvSpPr>
        <p:spPr/>
        <p:txBody>
          <a:bodyPr>
            <a:normAutofit/>
          </a:bodyPr>
          <a:lstStyle/>
          <a:p>
            <a:r>
              <a:rPr lang="de-AT" sz="3200" dirty="0"/>
              <a:t>Die 3 Säulen der Nachhaltigkeit in der Logistik</a:t>
            </a:r>
          </a:p>
        </p:txBody>
      </p:sp>
      <p:graphicFrame>
        <p:nvGraphicFramePr>
          <p:cNvPr id="4" name="Content Placeholder 5" descr="grafische Darstellung der 3 Säulen der Nachhaltigkeit: ökonomisch, sozial und ökologisch">
            <a:extLst>
              <a:ext uri="{FF2B5EF4-FFF2-40B4-BE49-F238E27FC236}">
                <a16:creationId xmlns:a16="http://schemas.microsoft.com/office/drawing/2014/main" id="{1C9C111E-8C0D-EBC6-C8A5-6DFB1FAE03F7}"/>
              </a:ext>
            </a:extLst>
          </p:cNvPr>
          <p:cNvGraphicFramePr>
            <a:graphicFrameLocks/>
          </p:cNvGraphicFramePr>
          <p:nvPr>
            <p:extLst>
              <p:ext uri="{D42A27DB-BD31-4B8C-83A1-F6EECF244321}">
                <p14:modId xmlns:p14="http://schemas.microsoft.com/office/powerpoint/2010/main" val="1196286874"/>
              </p:ext>
            </p:extLst>
          </p:nvPr>
        </p:nvGraphicFramePr>
        <p:xfrm>
          <a:off x="561754" y="2010242"/>
          <a:ext cx="6113655" cy="3911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7273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EE155A-331B-B959-6F6D-A5954601D64E}"/>
              </a:ext>
            </a:extLst>
          </p:cNvPr>
          <p:cNvSpPr>
            <a:spLocks noGrp="1"/>
          </p:cNvSpPr>
          <p:nvPr>
            <p:ph type="title"/>
          </p:nvPr>
        </p:nvSpPr>
        <p:spPr/>
        <p:txBody>
          <a:bodyPr>
            <a:normAutofit/>
          </a:bodyPr>
          <a:lstStyle/>
          <a:p>
            <a:r>
              <a:rPr lang="de-AT" sz="3200" dirty="0"/>
              <a:t>Ökonomie, Ökologie, Soziales im Spannungsfeld</a:t>
            </a:r>
          </a:p>
        </p:txBody>
      </p:sp>
      <p:sp>
        <p:nvSpPr>
          <p:cNvPr id="3" name="Inhaltsplatzhalter 2">
            <a:extLst>
              <a:ext uri="{FF2B5EF4-FFF2-40B4-BE49-F238E27FC236}">
                <a16:creationId xmlns:a16="http://schemas.microsoft.com/office/drawing/2014/main" id="{5249DBF8-9C4C-5CEB-D00D-D0DB087D2F20}"/>
              </a:ext>
            </a:extLst>
          </p:cNvPr>
          <p:cNvSpPr>
            <a:spLocks noGrp="1"/>
          </p:cNvSpPr>
          <p:nvPr>
            <p:ph idx="1"/>
          </p:nvPr>
        </p:nvSpPr>
        <p:spPr/>
        <p:txBody>
          <a:bodyPr/>
          <a:lstStyle/>
          <a:p>
            <a:pPr marL="0" indent="0">
              <a:buNone/>
            </a:pPr>
            <a:r>
              <a:rPr lang="de-AT" dirty="0"/>
              <a:t>Hinterfragt in drei Gruppen kritisch die drei Säulen der Nachhaltigkeit. Was funktioniert in unserer Welt häufig nicht?</a:t>
            </a:r>
          </a:p>
          <a:p>
            <a:pPr marL="0" indent="0">
              <a:buNone/>
            </a:pPr>
            <a:r>
              <a:rPr lang="de-AT" dirty="0"/>
              <a:t>Diskutiert über die weiteren Leitfragen zu jeder Säule.</a:t>
            </a:r>
          </a:p>
          <a:p>
            <a:endParaRPr lang="de-AT" dirty="0"/>
          </a:p>
          <a:p>
            <a:r>
              <a:rPr lang="de-AT" dirty="0"/>
              <a:t>Gruppe 1: Ökonomie – Nachhaltigkeit vs. Profit</a:t>
            </a:r>
          </a:p>
          <a:p>
            <a:endParaRPr lang="de-AT" dirty="0"/>
          </a:p>
          <a:p>
            <a:r>
              <a:rPr lang="de-AT" dirty="0"/>
              <a:t>Gruppe 2: Ökologie – Umwelt retten, aber wie?</a:t>
            </a:r>
          </a:p>
          <a:p>
            <a:endParaRPr lang="de-AT" dirty="0"/>
          </a:p>
          <a:p>
            <a:r>
              <a:rPr lang="de-AT" dirty="0"/>
              <a:t>Gruppe 3: Soziales – Nachhaltigkeit für alle?</a:t>
            </a:r>
          </a:p>
          <a:p>
            <a:endParaRPr lang="de-AT" dirty="0"/>
          </a:p>
        </p:txBody>
      </p:sp>
    </p:spTree>
    <p:extLst>
      <p:ext uri="{BB962C8B-B14F-4D97-AF65-F5344CB8AC3E}">
        <p14:creationId xmlns:p14="http://schemas.microsoft.com/office/powerpoint/2010/main" val="4034224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50D2748-6927-AFDB-572A-C5A405FEC59C}"/>
              </a:ext>
            </a:extLst>
          </p:cNvPr>
          <p:cNvSpPr>
            <a:spLocks noGrp="1"/>
          </p:cNvSpPr>
          <p:nvPr>
            <p:ph idx="1"/>
          </p:nvPr>
        </p:nvSpPr>
        <p:spPr>
          <a:xfrm>
            <a:off x="838200" y="2064144"/>
            <a:ext cx="3351028" cy="3694544"/>
          </a:xfrm>
        </p:spPr>
        <p:txBody>
          <a:bodyPr/>
          <a:lstStyle/>
          <a:p>
            <a:pPr marL="0" indent="0">
              <a:buNone/>
            </a:pPr>
            <a:r>
              <a:rPr lang="de-AT" dirty="0"/>
              <a:t>17 globale Ziele der Vereinten Nationen für nachhaltige Entwicklung </a:t>
            </a:r>
          </a:p>
          <a:p>
            <a:endParaRPr lang="de-AT" dirty="0"/>
          </a:p>
          <a:p>
            <a:pPr marL="0" indent="0">
              <a:buNone/>
            </a:pPr>
            <a:r>
              <a:rPr lang="de-AT" dirty="0"/>
              <a:t>umfassen ökonomische, ökologische und soziale Aspekte</a:t>
            </a:r>
          </a:p>
          <a:p>
            <a:endParaRPr lang="de-AT" dirty="0"/>
          </a:p>
        </p:txBody>
      </p:sp>
      <p:sp>
        <p:nvSpPr>
          <p:cNvPr id="3" name="Titel 2">
            <a:extLst>
              <a:ext uri="{FF2B5EF4-FFF2-40B4-BE49-F238E27FC236}">
                <a16:creationId xmlns:a16="http://schemas.microsoft.com/office/drawing/2014/main" id="{ABE78C30-42E6-210B-409B-F478B854C6A6}"/>
              </a:ext>
            </a:extLst>
          </p:cNvPr>
          <p:cNvSpPr>
            <a:spLocks noGrp="1"/>
          </p:cNvSpPr>
          <p:nvPr>
            <p:ph type="title"/>
          </p:nvPr>
        </p:nvSpPr>
        <p:spPr/>
        <p:txBody>
          <a:bodyPr>
            <a:normAutofit/>
          </a:bodyPr>
          <a:lstStyle/>
          <a:p>
            <a:r>
              <a:rPr lang="de-AT" sz="3200" dirty="0" err="1"/>
              <a:t>Sustainable</a:t>
            </a:r>
            <a:r>
              <a:rPr lang="de-AT" sz="3200" dirty="0"/>
              <a:t> Development Goals (SDG)</a:t>
            </a:r>
          </a:p>
        </p:txBody>
      </p:sp>
      <p:pic>
        <p:nvPicPr>
          <p:cNvPr id="4" name="Picture 5" descr="Icons SDGs">
            <a:extLst>
              <a:ext uri="{FF2B5EF4-FFF2-40B4-BE49-F238E27FC236}">
                <a16:creationId xmlns:a16="http://schemas.microsoft.com/office/drawing/2014/main" id="{9602EFA4-5DF7-DD3B-631B-C551A0ACD530}"/>
              </a:ext>
            </a:extLst>
          </p:cNvPr>
          <p:cNvPicPr>
            <a:picLocks noChangeAspect="1"/>
          </p:cNvPicPr>
          <p:nvPr/>
        </p:nvPicPr>
        <p:blipFill rotWithShape="1">
          <a:blip r:embed="rId3"/>
          <a:srcRect t="17755" b="12577"/>
          <a:stretch/>
        </p:blipFill>
        <p:spPr>
          <a:xfrm>
            <a:off x="3843496" y="1847208"/>
            <a:ext cx="8195647" cy="3694543"/>
          </a:xfrm>
          <a:prstGeom prst="rect">
            <a:avLst/>
          </a:prstGeom>
        </p:spPr>
      </p:pic>
      <p:sp>
        <p:nvSpPr>
          <p:cNvPr id="5" name="Textfeld 12">
            <a:extLst>
              <a:ext uri="{FF2B5EF4-FFF2-40B4-BE49-F238E27FC236}">
                <a16:creationId xmlns:a16="http://schemas.microsoft.com/office/drawing/2014/main" id="{A4488076-42C2-09B9-CFD9-4FD0D7F6E76D}"/>
              </a:ext>
            </a:extLst>
          </p:cNvPr>
          <p:cNvSpPr txBox="1"/>
          <p:nvPr/>
        </p:nvSpPr>
        <p:spPr>
          <a:xfrm>
            <a:off x="902732" y="6536730"/>
            <a:ext cx="1957426"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 Engagement Global</a:t>
            </a:r>
          </a:p>
        </p:txBody>
      </p:sp>
    </p:spTree>
    <p:extLst>
      <p:ext uri="{BB962C8B-B14F-4D97-AF65-F5344CB8AC3E}">
        <p14:creationId xmlns:p14="http://schemas.microsoft.com/office/powerpoint/2010/main" val="731700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788B08F-7C9D-C416-8A2C-21EBA75BDC5F}"/>
              </a:ext>
            </a:extLst>
          </p:cNvPr>
          <p:cNvSpPr>
            <a:spLocks noGrp="1"/>
          </p:cNvSpPr>
          <p:nvPr>
            <p:ph idx="1"/>
          </p:nvPr>
        </p:nvSpPr>
        <p:spPr/>
        <p:txBody>
          <a:bodyPr/>
          <a:lstStyle/>
          <a:p>
            <a:pPr marL="0" indent="0">
              <a:buNone/>
            </a:pPr>
            <a:r>
              <a:rPr lang="de-AT" dirty="0"/>
              <a:t>Maßnahmenpaket der EU für einen grünen Wandel</a:t>
            </a:r>
          </a:p>
          <a:p>
            <a:endParaRPr lang="de-AT" dirty="0"/>
          </a:p>
        </p:txBody>
      </p:sp>
      <p:sp>
        <p:nvSpPr>
          <p:cNvPr id="3" name="Titel 2">
            <a:extLst>
              <a:ext uri="{FF2B5EF4-FFF2-40B4-BE49-F238E27FC236}">
                <a16:creationId xmlns:a16="http://schemas.microsoft.com/office/drawing/2014/main" id="{395F37A2-E238-5641-D436-2A0B8E716E1E}"/>
              </a:ext>
            </a:extLst>
          </p:cNvPr>
          <p:cNvSpPr>
            <a:spLocks noGrp="1"/>
          </p:cNvSpPr>
          <p:nvPr>
            <p:ph type="title"/>
          </p:nvPr>
        </p:nvSpPr>
        <p:spPr/>
        <p:txBody>
          <a:bodyPr/>
          <a:lstStyle/>
          <a:p>
            <a:r>
              <a:rPr lang="de-AT" dirty="0"/>
              <a:t>Der europäische Green Deal</a:t>
            </a:r>
          </a:p>
        </p:txBody>
      </p:sp>
      <p:pic>
        <p:nvPicPr>
          <p:cNvPr id="4" name="Picture 14" descr="Darstellung der Ziele des Europäischen Green Deals">
            <a:extLst>
              <a:ext uri="{FF2B5EF4-FFF2-40B4-BE49-F238E27FC236}">
                <a16:creationId xmlns:a16="http://schemas.microsoft.com/office/drawing/2014/main" id="{BCDF7639-F1E2-6A4B-E910-1E2734EFF43D}"/>
              </a:ext>
            </a:extLst>
          </p:cNvPr>
          <p:cNvPicPr>
            <a:picLocks noChangeAspect="1"/>
          </p:cNvPicPr>
          <p:nvPr/>
        </p:nvPicPr>
        <p:blipFill>
          <a:blip r:embed="rId3"/>
          <a:stretch>
            <a:fillRect/>
          </a:stretch>
        </p:blipFill>
        <p:spPr>
          <a:xfrm>
            <a:off x="1304224" y="2477654"/>
            <a:ext cx="9569392" cy="2834058"/>
          </a:xfrm>
          <a:prstGeom prst="rect">
            <a:avLst/>
          </a:prstGeom>
        </p:spPr>
      </p:pic>
      <p:sp>
        <p:nvSpPr>
          <p:cNvPr id="5" name="Textfeld 12">
            <a:extLst>
              <a:ext uri="{FF2B5EF4-FFF2-40B4-BE49-F238E27FC236}">
                <a16:creationId xmlns:a16="http://schemas.microsoft.com/office/drawing/2014/main" id="{B9C27420-D1DA-403C-0A96-408B30941925}"/>
              </a:ext>
            </a:extLst>
          </p:cNvPr>
          <p:cNvSpPr txBox="1"/>
          <p:nvPr/>
        </p:nvSpPr>
        <p:spPr>
          <a:xfrm>
            <a:off x="902732" y="6536730"/>
            <a:ext cx="1957426"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 Europäische Kommission</a:t>
            </a:r>
          </a:p>
        </p:txBody>
      </p:sp>
    </p:spTree>
    <p:extLst>
      <p:ext uri="{BB962C8B-B14F-4D97-AF65-F5344CB8AC3E}">
        <p14:creationId xmlns:p14="http://schemas.microsoft.com/office/powerpoint/2010/main" val="4064040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9275219-905C-1EC9-FD8C-1D1E65C88096}"/>
              </a:ext>
            </a:extLst>
          </p:cNvPr>
          <p:cNvSpPr>
            <a:spLocks noGrp="1"/>
          </p:cNvSpPr>
          <p:nvPr>
            <p:ph idx="1"/>
          </p:nvPr>
        </p:nvSpPr>
        <p:spPr/>
        <p:txBody>
          <a:bodyPr/>
          <a:lstStyle/>
          <a:p>
            <a:pPr marL="0" indent="0">
              <a:buNone/>
            </a:pPr>
            <a:r>
              <a:rPr lang="de-AT" dirty="0"/>
              <a:t>EU-Ziel bis 2050: Verringerung der Treibhausgasemissionen im Verkehrssektor um 90%</a:t>
            </a:r>
          </a:p>
          <a:p>
            <a:endParaRPr lang="de-AT" dirty="0"/>
          </a:p>
          <a:p>
            <a:pPr marL="0" indent="0">
              <a:buNone/>
            </a:pPr>
            <a:r>
              <a:rPr lang="de-AT" dirty="0"/>
              <a:t>EU-Zielvorgabe für Gütertransporte:</a:t>
            </a:r>
          </a:p>
          <a:p>
            <a:r>
              <a:rPr lang="de-AT" dirty="0"/>
              <a:t>Zunahme von Binnenschifffahrt und Kurzstreckenseeverkehr bis  2030 um 25% ,</a:t>
            </a:r>
            <a:br>
              <a:rPr lang="de-AT" dirty="0"/>
            </a:br>
            <a:r>
              <a:rPr lang="de-AT" dirty="0"/>
              <a:t>bis 2050 um 50 %</a:t>
            </a:r>
          </a:p>
          <a:p>
            <a:r>
              <a:rPr lang="de-AT" dirty="0"/>
              <a:t>Zunahme Schienengüterverkehrs bis 2030 um 50 %, bis 2050 Verdopplung</a:t>
            </a:r>
            <a:br>
              <a:rPr lang="de-AT" dirty="0"/>
            </a:br>
            <a:endParaRPr lang="de-AT" dirty="0"/>
          </a:p>
          <a:p>
            <a:endParaRPr lang="de-AT" dirty="0"/>
          </a:p>
        </p:txBody>
      </p:sp>
      <p:sp>
        <p:nvSpPr>
          <p:cNvPr id="3" name="Titel 2">
            <a:extLst>
              <a:ext uri="{FF2B5EF4-FFF2-40B4-BE49-F238E27FC236}">
                <a16:creationId xmlns:a16="http://schemas.microsoft.com/office/drawing/2014/main" id="{F02C1680-4023-8BE6-D8B0-8E68CB923DB1}"/>
              </a:ext>
            </a:extLst>
          </p:cNvPr>
          <p:cNvSpPr>
            <a:spLocks noGrp="1"/>
          </p:cNvSpPr>
          <p:nvPr>
            <p:ph type="title"/>
          </p:nvPr>
        </p:nvSpPr>
        <p:spPr/>
        <p:txBody>
          <a:bodyPr>
            <a:normAutofit/>
          </a:bodyPr>
          <a:lstStyle/>
          <a:p>
            <a:r>
              <a:rPr lang="de-AT" dirty="0"/>
              <a:t>EU-Ziele für den Verkehr</a:t>
            </a:r>
          </a:p>
        </p:txBody>
      </p:sp>
    </p:spTree>
    <p:extLst>
      <p:ext uri="{BB962C8B-B14F-4D97-AF65-F5344CB8AC3E}">
        <p14:creationId xmlns:p14="http://schemas.microsoft.com/office/powerpoint/2010/main" val="3170463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922371D-2D72-D493-702D-8699406FC639}"/>
              </a:ext>
            </a:extLst>
          </p:cNvPr>
          <p:cNvSpPr>
            <a:spLocks noGrp="1"/>
          </p:cNvSpPr>
          <p:nvPr>
            <p:ph idx="1"/>
          </p:nvPr>
        </p:nvSpPr>
        <p:spPr>
          <a:xfrm>
            <a:off x="838199" y="1659899"/>
            <a:ext cx="10806953" cy="3911404"/>
          </a:xfrm>
        </p:spPr>
        <p:txBody>
          <a:bodyPr/>
          <a:lstStyle/>
          <a:p>
            <a:pPr marL="0" indent="0">
              <a:buNone/>
            </a:pPr>
            <a:r>
              <a:rPr lang="de-AT" dirty="0"/>
              <a:t>EU-Ziel bis 2050: Verringerung der Treibhausgasemissionen im Verkehrssektor um 90%</a:t>
            </a:r>
          </a:p>
          <a:p>
            <a:endParaRPr lang="de-AT" dirty="0"/>
          </a:p>
        </p:txBody>
      </p:sp>
      <p:sp>
        <p:nvSpPr>
          <p:cNvPr id="3" name="Titel 2">
            <a:extLst>
              <a:ext uri="{FF2B5EF4-FFF2-40B4-BE49-F238E27FC236}">
                <a16:creationId xmlns:a16="http://schemas.microsoft.com/office/drawing/2014/main" id="{0D4162E0-A27D-6ED4-28D9-2BC064E98F67}"/>
              </a:ext>
            </a:extLst>
          </p:cNvPr>
          <p:cNvSpPr>
            <a:spLocks noGrp="1"/>
          </p:cNvSpPr>
          <p:nvPr>
            <p:ph type="title"/>
          </p:nvPr>
        </p:nvSpPr>
        <p:spPr/>
        <p:txBody>
          <a:bodyPr/>
          <a:lstStyle/>
          <a:p>
            <a:r>
              <a:rPr lang="de-AT" dirty="0"/>
              <a:t>Multimodale Transporte</a:t>
            </a:r>
          </a:p>
        </p:txBody>
      </p:sp>
      <p:grpSp>
        <p:nvGrpSpPr>
          <p:cNvPr id="4" name="Group 8" descr="Grafik unimodaler Verkehr: Absender - LKW - Empfänger">
            <a:extLst>
              <a:ext uri="{FF2B5EF4-FFF2-40B4-BE49-F238E27FC236}">
                <a16:creationId xmlns:a16="http://schemas.microsoft.com/office/drawing/2014/main" id="{ED7521C5-DDEF-3700-D647-F0A20903F4EA}"/>
              </a:ext>
            </a:extLst>
          </p:cNvPr>
          <p:cNvGrpSpPr/>
          <p:nvPr/>
        </p:nvGrpSpPr>
        <p:grpSpPr>
          <a:xfrm>
            <a:off x="924528" y="4071634"/>
            <a:ext cx="2965575" cy="756628"/>
            <a:chOff x="1160436" y="4556594"/>
            <a:chExt cx="4105435" cy="1084708"/>
          </a:xfrm>
        </p:grpSpPr>
        <p:pic>
          <p:nvPicPr>
            <p:cNvPr id="5" name="Picture 9" descr="A white building with green leaves and a chimney&#10;&#10;Description automatically generated">
              <a:extLst>
                <a:ext uri="{FF2B5EF4-FFF2-40B4-BE49-F238E27FC236}">
                  <a16:creationId xmlns:a16="http://schemas.microsoft.com/office/drawing/2014/main" id="{CA70493B-DEB5-D848-1BE9-FCB26239F4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3109" y="4556594"/>
              <a:ext cx="688419" cy="688419"/>
            </a:xfrm>
            <a:prstGeom prst="rect">
              <a:avLst/>
            </a:prstGeom>
          </p:spPr>
        </p:pic>
        <p:cxnSp>
          <p:nvCxnSpPr>
            <p:cNvPr id="6" name="Straight Arrow Connector 10">
              <a:extLst>
                <a:ext uri="{FF2B5EF4-FFF2-40B4-BE49-F238E27FC236}">
                  <a16:creationId xmlns:a16="http://schemas.microsoft.com/office/drawing/2014/main" id="{886BB782-1718-5862-5925-928022CF69E1}"/>
                </a:ext>
              </a:extLst>
            </p:cNvPr>
            <p:cNvCxnSpPr>
              <a:cxnSpLocks/>
            </p:cNvCxnSpPr>
            <p:nvPr/>
          </p:nvCxnSpPr>
          <p:spPr>
            <a:xfrm>
              <a:off x="2217097" y="5078888"/>
              <a:ext cx="1749422" cy="0"/>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pic>
          <p:nvPicPr>
            <p:cNvPr id="7" name="Picture 11" descr="A yellow and blue building with boxes on a conveyor belt&#10;&#10;Description automatically generated">
              <a:extLst>
                <a:ext uri="{FF2B5EF4-FFF2-40B4-BE49-F238E27FC236}">
                  <a16:creationId xmlns:a16="http://schemas.microsoft.com/office/drawing/2014/main" id="{C923C6DF-8A3A-5226-8CAF-974275DA33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0203" y="4556594"/>
              <a:ext cx="687600" cy="687600"/>
            </a:xfrm>
            <a:prstGeom prst="rect">
              <a:avLst/>
            </a:prstGeom>
          </p:spPr>
        </p:pic>
        <p:sp>
          <p:nvSpPr>
            <p:cNvPr id="8" name="TextBox 13">
              <a:extLst>
                <a:ext uri="{FF2B5EF4-FFF2-40B4-BE49-F238E27FC236}">
                  <a16:creationId xmlns:a16="http://schemas.microsoft.com/office/drawing/2014/main" id="{CBD06AB6-3EFE-D44B-A49A-47F97FC91DE3}"/>
                </a:ext>
              </a:extLst>
            </p:cNvPr>
            <p:cNvSpPr txBox="1"/>
            <p:nvPr/>
          </p:nvSpPr>
          <p:spPr>
            <a:xfrm>
              <a:off x="1160436" y="5228733"/>
              <a:ext cx="1250683" cy="397107"/>
            </a:xfrm>
            <a:prstGeom prst="rect">
              <a:avLst/>
            </a:prstGeom>
            <a:noFill/>
          </p:spPr>
          <p:txBody>
            <a:bodyPr wrap="square" rtlCol="0">
              <a:spAutoFit/>
            </a:bodyPr>
            <a:lstStyle/>
            <a:p>
              <a:r>
                <a:rPr lang="de-AT" sz="1200" dirty="0">
                  <a:latin typeface="Mangal Pro" panose="00000500000000000000" pitchFamily="2" charset="0"/>
                  <a:cs typeface="Mangal Pro" panose="00000500000000000000" pitchFamily="2" charset="0"/>
                </a:rPr>
                <a:t>Absender</a:t>
              </a:r>
            </a:p>
          </p:txBody>
        </p:sp>
        <p:sp>
          <p:nvSpPr>
            <p:cNvPr id="9" name="TextBox 14">
              <a:extLst>
                <a:ext uri="{FF2B5EF4-FFF2-40B4-BE49-F238E27FC236}">
                  <a16:creationId xmlns:a16="http://schemas.microsoft.com/office/drawing/2014/main" id="{14B8E01B-67D9-0042-41F0-D98E7DBF0B34}"/>
                </a:ext>
              </a:extLst>
            </p:cNvPr>
            <p:cNvSpPr txBox="1"/>
            <p:nvPr/>
          </p:nvSpPr>
          <p:spPr>
            <a:xfrm>
              <a:off x="3834904" y="5244194"/>
              <a:ext cx="1430967" cy="397108"/>
            </a:xfrm>
            <a:prstGeom prst="rect">
              <a:avLst/>
            </a:prstGeom>
            <a:noFill/>
          </p:spPr>
          <p:txBody>
            <a:bodyPr wrap="square" rtlCol="0">
              <a:spAutoFit/>
            </a:bodyPr>
            <a:lstStyle/>
            <a:p>
              <a:pPr algn="ctr"/>
              <a:r>
                <a:rPr lang="de-AT" sz="1200" dirty="0">
                  <a:latin typeface="Mangal Pro" panose="00000500000000000000" pitchFamily="2" charset="0"/>
                  <a:cs typeface="Mangal Pro" panose="00000500000000000000" pitchFamily="2" charset="0"/>
                </a:rPr>
                <a:t>Empfänger</a:t>
              </a:r>
            </a:p>
          </p:txBody>
        </p:sp>
      </p:grpSp>
      <p:pic>
        <p:nvPicPr>
          <p:cNvPr id="10" name="Picture 2" descr="A blue truck with black background&#10;&#10;Description automatically generated">
            <a:extLst>
              <a:ext uri="{FF2B5EF4-FFF2-40B4-BE49-F238E27FC236}">
                <a16:creationId xmlns:a16="http://schemas.microsoft.com/office/drawing/2014/main" id="{31EA36AA-1D39-D83D-0326-C21B1EEA08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15344" y="4072067"/>
            <a:ext cx="382546" cy="369406"/>
          </a:xfrm>
          <a:prstGeom prst="rect">
            <a:avLst/>
          </a:prstGeom>
        </p:spPr>
      </p:pic>
      <p:pic>
        <p:nvPicPr>
          <p:cNvPr id="11" name="Picture 3" descr="A blue truck with black background&#10;&#10;Description automatically generated">
            <a:extLst>
              <a:ext uri="{FF2B5EF4-FFF2-40B4-BE49-F238E27FC236}">
                <a16:creationId xmlns:a16="http://schemas.microsoft.com/office/drawing/2014/main" id="{32AA9D78-8FDB-EF86-9E11-D453AA0C3D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6526" y="4060306"/>
            <a:ext cx="382546" cy="369406"/>
          </a:xfrm>
          <a:prstGeom prst="rect">
            <a:avLst/>
          </a:prstGeom>
        </p:spPr>
      </p:pic>
      <p:grpSp>
        <p:nvGrpSpPr>
          <p:cNvPr id="12" name="Group 15" descr="Grafik multimodaler Verkehr: Absender, Vorlauf mit LKW, Umschlag, Hauptlauf mit LKW, Schiff oder Zug, Umschlag, Nachlauf, Empfänger">
            <a:extLst>
              <a:ext uri="{FF2B5EF4-FFF2-40B4-BE49-F238E27FC236}">
                <a16:creationId xmlns:a16="http://schemas.microsoft.com/office/drawing/2014/main" id="{F875D8CE-101B-DA31-689B-C198CA730859}"/>
              </a:ext>
            </a:extLst>
          </p:cNvPr>
          <p:cNvGrpSpPr/>
          <p:nvPr/>
        </p:nvGrpSpPr>
        <p:grpSpPr>
          <a:xfrm>
            <a:off x="6050338" y="4071634"/>
            <a:ext cx="4718519" cy="1614908"/>
            <a:chOff x="6096001" y="4188134"/>
            <a:chExt cx="5051578" cy="1992460"/>
          </a:xfrm>
        </p:grpSpPr>
        <p:pic>
          <p:nvPicPr>
            <p:cNvPr id="13" name="Picture 16" descr="A white building with green leaves and a chimney&#10;&#10;Description automatically generated">
              <a:extLst>
                <a:ext uri="{FF2B5EF4-FFF2-40B4-BE49-F238E27FC236}">
                  <a16:creationId xmlns:a16="http://schemas.microsoft.com/office/drawing/2014/main" id="{95A28DAB-0A8C-1E02-2D67-ED347DCE33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97135" y="4215922"/>
              <a:ext cx="344619" cy="344619"/>
            </a:xfrm>
            <a:prstGeom prst="rect">
              <a:avLst/>
            </a:prstGeom>
          </p:spPr>
        </p:pic>
        <p:cxnSp>
          <p:nvCxnSpPr>
            <p:cNvPr id="14" name="Straight Arrow Connector 17">
              <a:extLst>
                <a:ext uri="{FF2B5EF4-FFF2-40B4-BE49-F238E27FC236}">
                  <a16:creationId xmlns:a16="http://schemas.microsoft.com/office/drawing/2014/main" id="{FA09D3C2-08C9-0568-DBE9-2E287F99515B}"/>
                </a:ext>
              </a:extLst>
            </p:cNvPr>
            <p:cNvCxnSpPr>
              <a:cxnSpLocks/>
            </p:cNvCxnSpPr>
            <p:nvPr/>
          </p:nvCxnSpPr>
          <p:spPr>
            <a:xfrm>
              <a:off x="6541754" y="4434341"/>
              <a:ext cx="641405" cy="244505"/>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pic>
          <p:nvPicPr>
            <p:cNvPr id="15" name="Picture 18" descr="A white building with green leaves and a chimney&#10;&#10;Description automatically generated">
              <a:extLst>
                <a:ext uri="{FF2B5EF4-FFF2-40B4-BE49-F238E27FC236}">
                  <a16:creationId xmlns:a16="http://schemas.microsoft.com/office/drawing/2014/main" id="{4F5B14B6-252A-3FED-629A-1189E11035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97135" y="4649095"/>
              <a:ext cx="344619" cy="344619"/>
            </a:xfrm>
            <a:prstGeom prst="rect">
              <a:avLst/>
            </a:prstGeom>
          </p:spPr>
        </p:pic>
        <p:pic>
          <p:nvPicPr>
            <p:cNvPr id="16" name="Picture 19" descr="A white building with green leaves and a chimney&#10;&#10;Description automatically generated">
              <a:extLst>
                <a:ext uri="{FF2B5EF4-FFF2-40B4-BE49-F238E27FC236}">
                  <a16:creationId xmlns:a16="http://schemas.microsoft.com/office/drawing/2014/main" id="{BCBF8D5B-F960-32F1-7043-6AFB6437B5D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97135" y="5067584"/>
              <a:ext cx="344619" cy="344619"/>
            </a:xfrm>
            <a:prstGeom prst="rect">
              <a:avLst/>
            </a:prstGeom>
          </p:spPr>
        </p:pic>
        <p:pic>
          <p:nvPicPr>
            <p:cNvPr id="17" name="Picture 20" descr="A yellow and blue building with boxes on a conveyor belt&#10;&#10;Description automatically generated">
              <a:extLst>
                <a:ext uri="{FF2B5EF4-FFF2-40B4-BE49-F238E27FC236}">
                  <a16:creationId xmlns:a16="http://schemas.microsoft.com/office/drawing/2014/main" id="{850A6519-8171-A5DA-9B5D-9AFCC3163C4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28493" y="4196026"/>
              <a:ext cx="345600" cy="345600"/>
            </a:xfrm>
            <a:prstGeom prst="rect">
              <a:avLst/>
            </a:prstGeom>
          </p:spPr>
        </p:pic>
        <p:pic>
          <p:nvPicPr>
            <p:cNvPr id="18" name="Picture 21" descr="A yellow and blue building with boxes on a conveyor belt&#10;&#10;Description automatically generated">
              <a:extLst>
                <a:ext uri="{FF2B5EF4-FFF2-40B4-BE49-F238E27FC236}">
                  <a16:creationId xmlns:a16="http://schemas.microsoft.com/office/drawing/2014/main" id="{AA73B987-217F-7C09-60F1-B6A268851C8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28493" y="4592206"/>
              <a:ext cx="345600" cy="345600"/>
            </a:xfrm>
            <a:prstGeom prst="rect">
              <a:avLst/>
            </a:prstGeom>
          </p:spPr>
        </p:pic>
        <p:pic>
          <p:nvPicPr>
            <p:cNvPr id="19" name="Picture 22" descr="A yellow and blue building with boxes on a conveyor belt&#10;&#10;Description automatically generated">
              <a:extLst>
                <a:ext uri="{FF2B5EF4-FFF2-40B4-BE49-F238E27FC236}">
                  <a16:creationId xmlns:a16="http://schemas.microsoft.com/office/drawing/2014/main" id="{673D354E-5D06-E635-5BB6-20BED80B062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28493" y="5011676"/>
              <a:ext cx="345600" cy="345600"/>
            </a:xfrm>
            <a:prstGeom prst="rect">
              <a:avLst/>
            </a:prstGeom>
          </p:spPr>
        </p:pic>
        <p:cxnSp>
          <p:nvCxnSpPr>
            <p:cNvPr id="20" name="Straight Arrow Connector 23">
              <a:extLst>
                <a:ext uri="{FF2B5EF4-FFF2-40B4-BE49-F238E27FC236}">
                  <a16:creationId xmlns:a16="http://schemas.microsoft.com/office/drawing/2014/main" id="{B0C7607C-4452-AFC7-8251-A8A62F6B59C4}"/>
                </a:ext>
              </a:extLst>
            </p:cNvPr>
            <p:cNvCxnSpPr>
              <a:cxnSpLocks/>
            </p:cNvCxnSpPr>
            <p:nvPr/>
          </p:nvCxnSpPr>
          <p:spPr>
            <a:xfrm>
              <a:off x="6541754" y="4875734"/>
              <a:ext cx="641405"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4">
              <a:extLst>
                <a:ext uri="{FF2B5EF4-FFF2-40B4-BE49-F238E27FC236}">
                  <a16:creationId xmlns:a16="http://schemas.microsoft.com/office/drawing/2014/main" id="{D2CE1A32-A522-3D3C-09FD-31921860CDEF}"/>
                </a:ext>
              </a:extLst>
            </p:cNvPr>
            <p:cNvCxnSpPr>
              <a:cxnSpLocks/>
            </p:cNvCxnSpPr>
            <p:nvPr/>
          </p:nvCxnSpPr>
          <p:spPr>
            <a:xfrm flipV="1">
              <a:off x="6559273" y="5048202"/>
              <a:ext cx="606365" cy="264081"/>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5">
              <a:extLst>
                <a:ext uri="{FF2B5EF4-FFF2-40B4-BE49-F238E27FC236}">
                  <a16:creationId xmlns:a16="http://schemas.microsoft.com/office/drawing/2014/main" id="{DA5F96D2-BA96-E019-75B3-8EDF4F1C1373}"/>
                </a:ext>
              </a:extLst>
            </p:cNvPr>
            <p:cNvCxnSpPr>
              <a:cxnSpLocks/>
            </p:cNvCxnSpPr>
            <p:nvPr/>
          </p:nvCxnSpPr>
          <p:spPr>
            <a:xfrm flipV="1">
              <a:off x="9991097" y="4391610"/>
              <a:ext cx="641405" cy="220414"/>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6">
              <a:extLst>
                <a:ext uri="{FF2B5EF4-FFF2-40B4-BE49-F238E27FC236}">
                  <a16:creationId xmlns:a16="http://schemas.microsoft.com/office/drawing/2014/main" id="{B9F84E61-AC8C-E38A-B3A1-F4DD4DCF7ADD}"/>
                </a:ext>
              </a:extLst>
            </p:cNvPr>
            <p:cNvCxnSpPr>
              <a:cxnSpLocks/>
            </p:cNvCxnSpPr>
            <p:nvPr/>
          </p:nvCxnSpPr>
          <p:spPr>
            <a:xfrm flipV="1">
              <a:off x="9991097" y="4772907"/>
              <a:ext cx="641405"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7">
              <a:extLst>
                <a:ext uri="{FF2B5EF4-FFF2-40B4-BE49-F238E27FC236}">
                  <a16:creationId xmlns:a16="http://schemas.microsoft.com/office/drawing/2014/main" id="{5015FC8D-758D-8BB0-441C-E9AFC5FF1A39}"/>
                </a:ext>
              </a:extLst>
            </p:cNvPr>
            <p:cNvCxnSpPr>
              <a:cxnSpLocks/>
            </p:cNvCxnSpPr>
            <p:nvPr/>
          </p:nvCxnSpPr>
          <p:spPr>
            <a:xfrm>
              <a:off x="10008616" y="4945375"/>
              <a:ext cx="606365" cy="264081"/>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pic>
          <p:nvPicPr>
            <p:cNvPr id="25" name="Picture 28" descr="A blue storage shed with boxes&#10;&#10;Description automatically generated">
              <a:extLst>
                <a:ext uri="{FF2B5EF4-FFF2-40B4-BE49-F238E27FC236}">
                  <a16:creationId xmlns:a16="http://schemas.microsoft.com/office/drawing/2014/main" id="{646D3B6D-6194-51D6-5DFF-F12F26A6E1B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61629" y="4727594"/>
              <a:ext cx="345600" cy="345600"/>
            </a:xfrm>
            <a:prstGeom prst="rect">
              <a:avLst/>
            </a:prstGeom>
          </p:spPr>
        </p:pic>
        <p:pic>
          <p:nvPicPr>
            <p:cNvPr id="26" name="Picture 29" descr="A blue storage shed with boxes&#10;&#10;Description automatically generated">
              <a:extLst>
                <a:ext uri="{FF2B5EF4-FFF2-40B4-BE49-F238E27FC236}">
                  <a16:creationId xmlns:a16="http://schemas.microsoft.com/office/drawing/2014/main" id="{7E9DA306-1A90-A269-F0D1-4CD155327BE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61980" y="4703916"/>
              <a:ext cx="345600" cy="345600"/>
            </a:xfrm>
            <a:prstGeom prst="rect">
              <a:avLst/>
            </a:prstGeom>
          </p:spPr>
        </p:pic>
        <p:pic>
          <p:nvPicPr>
            <p:cNvPr id="27" name="Picture 30" descr="A blue and black logo&#10;&#10;Description automatically generated">
              <a:extLst>
                <a:ext uri="{FF2B5EF4-FFF2-40B4-BE49-F238E27FC236}">
                  <a16:creationId xmlns:a16="http://schemas.microsoft.com/office/drawing/2014/main" id="{B3A4DA75-96F2-CBB1-F4AE-527722B5844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81364" y="4900394"/>
              <a:ext cx="687600" cy="687600"/>
            </a:xfrm>
            <a:prstGeom prst="rect">
              <a:avLst/>
            </a:prstGeom>
          </p:spPr>
        </p:pic>
        <p:pic>
          <p:nvPicPr>
            <p:cNvPr id="28" name="Picture 31" descr="A blue truck with black background&#10;&#10;Description automatically generated">
              <a:extLst>
                <a:ext uri="{FF2B5EF4-FFF2-40B4-BE49-F238E27FC236}">
                  <a16:creationId xmlns:a16="http://schemas.microsoft.com/office/drawing/2014/main" id="{09E97CDF-9C7F-5FF2-0D0F-912E922036A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35242" y="4890360"/>
              <a:ext cx="687600" cy="687600"/>
            </a:xfrm>
            <a:prstGeom prst="rect">
              <a:avLst/>
            </a:prstGeom>
          </p:spPr>
        </p:pic>
        <p:pic>
          <p:nvPicPr>
            <p:cNvPr id="29" name="Picture 32" descr="A ship with containers on it&#10;&#10;Description automatically generated">
              <a:extLst>
                <a:ext uri="{FF2B5EF4-FFF2-40B4-BE49-F238E27FC236}">
                  <a16:creationId xmlns:a16="http://schemas.microsoft.com/office/drawing/2014/main" id="{1454E22A-DE81-5D82-B8FF-F0CD4B44E6F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75033" y="4188134"/>
              <a:ext cx="687600" cy="687600"/>
            </a:xfrm>
            <a:prstGeom prst="rect">
              <a:avLst/>
            </a:prstGeom>
          </p:spPr>
        </p:pic>
        <p:cxnSp>
          <p:nvCxnSpPr>
            <p:cNvPr id="30" name="Straight Arrow Connector 33">
              <a:extLst>
                <a:ext uri="{FF2B5EF4-FFF2-40B4-BE49-F238E27FC236}">
                  <a16:creationId xmlns:a16="http://schemas.microsoft.com/office/drawing/2014/main" id="{8B7F9403-66C0-96D2-E7A0-A276A46202D9}"/>
                </a:ext>
              </a:extLst>
            </p:cNvPr>
            <p:cNvCxnSpPr>
              <a:cxnSpLocks/>
            </p:cNvCxnSpPr>
            <p:nvPr/>
          </p:nvCxnSpPr>
          <p:spPr>
            <a:xfrm>
              <a:off x="7731367" y="4911596"/>
              <a:ext cx="1749422" cy="0"/>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pic>
          <p:nvPicPr>
            <p:cNvPr id="31" name="Picture 34" descr="A blue truck with black background&#10;&#10;Description automatically generated">
              <a:extLst>
                <a:ext uri="{FF2B5EF4-FFF2-40B4-BE49-F238E27FC236}">
                  <a16:creationId xmlns:a16="http://schemas.microsoft.com/office/drawing/2014/main" id="{34CA7603-829E-AD59-8F1E-112B315C8D1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19748" y="4210993"/>
              <a:ext cx="345600" cy="345600"/>
            </a:xfrm>
            <a:prstGeom prst="rect">
              <a:avLst/>
            </a:prstGeom>
          </p:spPr>
        </p:pic>
        <p:pic>
          <p:nvPicPr>
            <p:cNvPr id="32" name="Picture 35" descr="A blue truck with black background&#10;&#10;Description automatically generated">
              <a:extLst>
                <a:ext uri="{FF2B5EF4-FFF2-40B4-BE49-F238E27FC236}">
                  <a16:creationId xmlns:a16="http://schemas.microsoft.com/office/drawing/2014/main" id="{2F83212B-D5AD-2463-AE1A-C21B9E977C7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19748" y="4574048"/>
              <a:ext cx="345600" cy="345600"/>
            </a:xfrm>
            <a:prstGeom prst="rect">
              <a:avLst/>
            </a:prstGeom>
          </p:spPr>
        </p:pic>
        <p:pic>
          <p:nvPicPr>
            <p:cNvPr id="33" name="Picture 36" descr="A blue truck with black background&#10;&#10;Description automatically generated">
              <a:extLst>
                <a:ext uri="{FF2B5EF4-FFF2-40B4-BE49-F238E27FC236}">
                  <a16:creationId xmlns:a16="http://schemas.microsoft.com/office/drawing/2014/main" id="{AD0BAEAB-45BF-248E-6A52-15B378FF2F5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19748" y="4894784"/>
              <a:ext cx="345600" cy="345600"/>
            </a:xfrm>
            <a:prstGeom prst="rect">
              <a:avLst/>
            </a:prstGeom>
          </p:spPr>
        </p:pic>
        <p:pic>
          <p:nvPicPr>
            <p:cNvPr id="34" name="Picture 37" descr="A blue truck with black background&#10;&#10;Description automatically generated">
              <a:extLst>
                <a:ext uri="{FF2B5EF4-FFF2-40B4-BE49-F238E27FC236}">
                  <a16:creationId xmlns:a16="http://schemas.microsoft.com/office/drawing/2014/main" id="{50D0A994-1A58-D710-30D1-46AFFFFC853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214917" y="4202595"/>
              <a:ext cx="345600" cy="345600"/>
            </a:xfrm>
            <a:prstGeom prst="rect">
              <a:avLst/>
            </a:prstGeom>
          </p:spPr>
        </p:pic>
        <p:pic>
          <p:nvPicPr>
            <p:cNvPr id="35" name="Picture 38" descr="A blue truck with black background&#10;&#10;Description automatically generated">
              <a:extLst>
                <a:ext uri="{FF2B5EF4-FFF2-40B4-BE49-F238E27FC236}">
                  <a16:creationId xmlns:a16="http://schemas.microsoft.com/office/drawing/2014/main" id="{14761E62-EE9D-FCB1-70BE-2409B165D4E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214917" y="4783919"/>
              <a:ext cx="345600" cy="345600"/>
            </a:xfrm>
            <a:prstGeom prst="rect">
              <a:avLst/>
            </a:prstGeom>
          </p:spPr>
        </p:pic>
        <p:pic>
          <p:nvPicPr>
            <p:cNvPr id="36" name="Picture 39" descr="A blue truck with black background&#10;&#10;Description automatically generated">
              <a:extLst>
                <a:ext uri="{FF2B5EF4-FFF2-40B4-BE49-F238E27FC236}">
                  <a16:creationId xmlns:a16="http://schemas.microsoft.com/office/drawing/2014/main" id="{86CB0768-C350-EDE3-5CD2-39B011451CB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214917" y="4488161"/>
              <a:ext cx="345600" cy="345600"/>
            </a:xfrm>
            <a:prstGeom prst="rect">
              <a:avLst/>
            </a:prstGeom>
          </p:spPr>
        </p:pic>
        <p:sp>
          <p:nvSpPr>
            <p:cNvPr id="37" name="TextBox 40">
              <a:extLst>
                <a:ext uri="{FF2B5EF4-FFF2-40B4-BE49-F238E27FC236}">
                  <a16:creationId xmlns:a16="http://schemas.microsoft.com/office/drawing/2014/main" id="{B3EBFAC6-555C-54DF-01CF-D095DFA7B794}"/>
                </a:ext>
              </a:extLst>
            </p:cNvPr>
            <p:cNvSpPr txBox="1"/>
            <p:nvPr/>
          </p:nvSpPr>
          <p:spPr>
            <a:xfrm>
              <a:off x="6096001" y="5393803"/>
              <a:ext cx="830132" cy="383963"/>
            </a:xfrm>
            <a:prstGeom prst="rect">
              <a:avLst/>
            </a:prstGeom>
            <a:noFill/>
          </p:spPr>
          <p:txBody>
            <a:bodyPr wrap="square" rtlCol="0">
              <a:spAutoFit/>
            </a:bodyPr>
            <a:lstStyle/>
            <a:p>
              <a:r>
                <a:rPr lang="de-AT" sz="1200" dirty="0">
                  <a:latin typeface="Mangal Pro" panose="00000500000000000000" pitchFamily="2" charset="0"/>
                  <a:cs typeface="Mangal Pro" panose="00000500000000000000" pitchFamily="2" charset="0"/>
                </a:rPr>
                <a:t>Vorlauf</a:t>
              </a:r>
            </a:p>
          </p:txBody>
        </p:sp>
        <p:sp>
          <p:nvSpPr>
            <p:cNvPr id="38" name="TextBox 41">
              <a:extLst>
                <a:ext uri="{FF2B5EF4-FFF2-40B4-BE49-F238E27FC236}">
                  <a16:creationId xmlns:a16="http://schemas.microsoft.com/office/drawing/2014/main" id="{8B4D6332-0EE3-7C5A-3A70-F50F4F2482DF}"/>
                </a:ext>
              </a:extLst>
            </p:cNvPr>
            <p:cNvSpPr txBox="1"/>
            <p:nvPr/>
          </p:nvSpPr>
          <p:spPr>
            <a:xfrm>
              <a:off x="8074745" y="5412202"/>
              <a:ext cx="1065198" cy="383963"/>
            </a:xfrm>
            <a:prstGeom prst="rect">
              <a:avLst/>
            </a:prstGeom>
            <a:noFill/>
          </p:spPr>
          <p:txBody>
            <a:bodyPr wrap="square" rtlCol="0">
              <a:spAutoFit/>
            </a:bodyPr>
            <a:lstStyle/>
            <a:p>
              <a:r>
                <a:rPr lang="de-AT" sz="1200" dirty="0">
                  <a:latin typeface="Mangal Pro" panose="00000500000000000000" pitchFamily="2" charset="0"/>
                  <a:cs typeface="Mangal Pro" panose="00000500000000000000" pitchFamily="2" charset="0"/>
                </a:rPr>
                <a:t>Hauptlauf</a:t>
              </a:r>
            </a:p>
          </p:txBody>
        </p:sp>
        <p:sp>
          <p:nvSpPr>
            <p:cNvPr id="39" name="TextBox 42">
              <a:extLst>
                <a:ext uri="{FF2B5EF4-FFF2-40B4-BE49-F238E27FC236}">
                  <a16:creationId xmlns:a16="http://schemas.microsoft.com/office/drawing/2014/main" id="{C05B807A-999F-196A-550D-8D09829474E0}"/>
                </a:ext>
              </a:extLst>
            </p:cNvPr>
            <p:cNvSpPr txBox="1"/>
            <p:nvPr/>
          </p:nvSpPr>
          <p:spPr>
            <a:xfrm>
              <a:off x="10082381" y="5391433"/>
              <a:ext cx="1065198" cy="383963"/>
            </a:xfrm>
            <a:prstGeom prst="rect">
              <a:avLst/>
            </a:prstGeom>
            <a:noFill/>
          </p:spPr>
          <p:txBody>
            <a:bodyPr wrap="square" rtlCol="0">
              <a:spAutoFit/>
            </a:bodyPr>
            <a:lstStyle/>
            <a:p>
              <a:r>
                <a:rPr lang="de-AT" sz="1200">
                  <a:latin typeface="Mangal Pro" panose="00000500000000000000" pitchFamily="2" charset="0"/>
                  <a:cs typeface="Mangal Pro" panose="00000500000000000000" pitchFamily="2" charset="0"/>
                </a:rPr>
                <a:t>Nachlauf</a:t>
              </a:r>
            </a:p>
          </p:txBody>
        </p:sp>
        <p:sp>
          <p:nvSpPr>
            <p:cNvPr id="40" name="TextBox 43">
              <a:extLst>
                <a:ext uri="{FF2B5EF4-FFF2-40B4-BE49-F238E27FC236}">
                  <a16:creationId xmlns:a16="http://schemas.microsoft.com/office/drawing/2014/main" id="{21A23A84-3CBE-4CA3-02B4-366C2C1E7962}"/>
                </a:ext>
              </a:extLst>
            </p:cNvPr>
            <p:cNvSpPr txBox="1"/>
            <p:nvPr/>
          </p:nvSpPr>
          <p:spPr>
            <a:xfrm>
              <a:off x="6703092" y="5796631"/>
              <a:ext cx="1660387" cy="383963"/>
            </a:xfrm>
            <a:prstGeom prst="rect">
              <a:avLst/>
            </a:prstGeom>
            <a:noFill/>
          </p:spPr>
          <p:txBody>
            <a:bodyPr wrap="square" rtlCol="0">
              <a:spAutoFit/>
            </a:bodyPr>
            <a:lstStyle/>
            <a:p>
              <a:r>
                <a:rPr lang="de-AT" sz="1200" dirty="0">
                  <a:latin typeface="Mangal Pro" panose="00000500000000000000" pitchFamily="2" charset="0"/>
                  <a:cs typeface="Mangal Pro" panose="00000500000000000000" pitchFamily="2" charset="0"/>
                </a:rPr>
                <a:t>Umschlagspunkt</a:t>
              </a:r>
            </a:p>
          </p:txBody>
        </p:sp>
        <p:cxnSp>
          <p:nvCxnSpPr>
            <p:cNvPr id="41" name="Straight Arrow Connector 44">
              <a:extLst>
                <a:ext uri="{FF2B5EF4-FFF2-40B4-BE49-F238E27FC236}">
                  <a16:creationId xmlns:a16="http://schemas.microsoft.com/office/drawing/2014/main" id="{7695527B-D6F6-E3AD-C0C6-1E4A3395A3B5}"/>
                </a:ext>
              </a:extLst>
            </p:cNvPr>
            <p:cNvCxnSpPr>
              <a:cxnSpLocks/>
            </p:cNvCxnSpPr>
            <p:nvPr/>
          </p:nvCxnSpPr>
          <p:spPr>
            <a:xfrm flipH="1">
              <a:off x="7434428" y="5129519"/>
              <a:ext cx="1" cy="741256"/>
            </a:xfrm>
            <a:prstGeom prst="straightConnector1">
              <a:avLst/>
            </a:prstGeom>
            <a:ln>
              <a:solidFill>
                <a:schemeClr val="tx1"/>
              </a:solidFill>
              <a:prstDash val="lgDash"/>
              <a:tailEnd type="triangle"/>
            </a:ln>
          </p:spPr>
          <p:style>
            <a:lnRef idx="2">
              <a:schemeClr val="accent1"/>
            </a:lnRef>
            <a:fillRef idx="0">
              <a:schemeClr val="accent1"/>
            </a:fillRef>
            <a:effectRef idx="1">
              <a:schemeClr val="accent1"/>
            </a:effectRef>
            <a:fontRef idx="minor">
              <a:schemeClr val="tx1"/>
            </a:fontRef>
          </p:style>
        </p:cxnSp>
      </p:grpSp>
      <p:sp>
        <p:nvSpPr>
          <p:cNvPr id="42" name="Content Placeholder 4">
            <a:extLst>
              <a:ext uri="{FF2B5EF4-FFF2-40B4-BE49-F238E27FC236}">
                <a16:creationId xmlns:a16="http://schemas.microsoft.com/office/drawing/2014/main" id="{9973E2A8-42A9-B16A-7216-4D88942E6E70}"/>
              </a:ext>
            </a:extLst>
          </p:cNvPr>
          <p:cNvSpPr txBox="1">
            <a:spLocks/>
          </p:cNvSpPr>
          <p:nvPr/>
        </p:nvSpPr>
        <p:spPr>
          <a:xfrm>
            <a:off x="719209" y="2887109"/>
            <a:ext cx="3312889" cy="3250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AT" sz="1800" dirty="0">
                <a:latin typeface="Mangal Pro" panose="00000500000000000000" pitchFamily="2" charset="0"/>
                <a:cs typeface="Mangal Pro" panose="00000500000000000000" pitchFamily="2" charset="0"/>
              </a:rPr>
              <a:t>Transporte auf einem Verkehrsträger, z.B. Straße</a:t>
            </a:r>
          </a:p>
          <a:p>
            <a:pPr marL="0" indent="0" algn="ctr">
              <a:buFont typeface="Arial" panose="020B0604020202020204" pitchFamily="34" charset="0"/>
              <a:buNone/>
            </a:pPr>
            <a:r>
              <a:rPr lang="de-AT" sz="1800" dirty="0">
                <a:latin typeface="Mangal Pro" panose="00000500000000000000" pitchFamily="2" charset="0"/>
                <a:cs typeface="Mangal Pro" panose="00000500000000000000" pitchFamily="2" charset="0"/>
              </a:rPr>
              <a:t> </a:t>
            </a:r>
            <a:r>
              <a:rPr lang="de-AT" sz="1800" dirty="0">
                <a:latin typeface="Mangal Pro" panose="00000500000000000000" pitchFamily="2" charset="0"/>
                <a:cs typeface="Mangal Pro" panose="00000500000000000000" pitchFamily="2" charset="0"/>
                <a:sym typeface="Wingdings" panose="05000000000000000000" pitchFamily="2" charset="2"/>
              </a:rPr>
              <a:t> </a:t>
            </a:r>
            <a:r>
              <a:rPr lang="de-AT" sz="1800" b="1" dirty="0">
                <a:latin typeface="Mangal Pro" panose="00000500000000000000" pitchFamily="2" charset="0"/>
                <a:cs typeface="Mangal Pro" panose="00000500000000000000" pitchFamily="2" charset="0"/>
                <a:sym typeface="Wingdings" panose="05000000000000000000" pitchFamily="2" charset="2"/>
              </a:rPr>
              <a:t>unimodaler </a:t>
            </a:r>
            <a:r>
              <a:rPr lang="de-AT" sz="1800" b="1" dirty="0">
                <a:latin typeface="Mangal Pro" panose="00000500000000000000" pitchFamily="2" charset="0"/>
                <a:cs typeface="Mangal Pro" panose="00000500000000000000" pitchFamily="2" charset="0"/>
              </a:rPr>
              <a:t>Verkehr</a:t>
            </a:r>
            <a:endParaRPr lang="de-AT" sz="1800" dirty="0">
              <a:latin typeface="Mangal Pro" panose="00000500000000000000" pitchFamily="2" charset="0"/>
              <a:cs typeface="Mangal Pro" panose="00000500000000000000" pitchFamily="2" charset="0"/>
            </a:endParaRPr>
          </a:p>
        </p:txBody>
      </p:sp>
      <p:sp>
        <p:nvSpPr>
          <p:cNvPr id="43" name="Content Placeholder 6">
            <a:extLst>
              <a:ext uri="{FF2B5EF4-FFF2-40B4-BE49-F238E27FC236}">
                <a16:creationId xmlns:a16="http://schemas.microsoft.com/office/drawing/2014/main" id="{D51013BB-D0DA-A49B-98E3-69785B3FE7BA}"/>
              </a:ext>
            </a:extLst>
          </p:cNvPr>
          <p:cNvSpPr txBox="1">
            <a:spLocks/>
          </p:cNvSpPr>
          <p:nvPr/>
        </p:nvSpPr>
        <p:spPr>
          <a:xfrm>
            <a:off x="5878354" y="2464761"/>
            <a:ext cx="4877638" cy="3250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AT" sz="1800" dirty="0">
                <a:latin typeface="Mangal Pro" panose="00000500000000000000" pitchFamily="2" charset="0"/>
                <a:cs typeface="Mangal Pro" panose="00000500000000000000" pitchFamily="2" charset="0"/>
              </a:rPr>
              <a:t>Mehrere Verkehrsträger</a:t>
            </a:r>
          </a:p>
          <a:p>
            <a:pPr marL="0" indent="0" algn="ctr">
              <a:buFont typeface="Arial" panose="020B0604020202020204" pitchFamily="34" charset="0"/>
              <a:buNone/>
            </a:pPr>
            <a:r>
              <a:rPr lang="de-AT" sz="1800" dirty="0">
                <a:latin typeface="Mangal Pro" panose="00000500000000000000" pitchFamily="2" charset="0"/>
                <a:cs typeface="Mangal Pro" panose="00000500000000000000" pitchFamily="2" charset="0"/>
                <a:sym typeface="Wingdings" panose="05000000000000000000" pitchFamily="2" charset="2"/>
              </a:rPr>
              <a:t> </a:t>
            </a:r>
            <a:r>
              <a:rPr lang="de-AT" sz="1800" b="1" dirty="0">
                <a:latin typeface="Mangal Pro" panose="00000500000000000000" pitchFamily="2" charset="0"/>
                <a:cs typeface="Mangal Pro" panose="00000500000000000000" pitchFamily="2" charset="0"/>
              </a:rPr>
              <a:t>multimodaler Verkehr</a:t>
            </a:r>
            <a:endParaRPr lang="de-AT" sz="1800" dirty="0">
              <a:latin typeface="Mangal Pro" panose="00000500000000000000" pitchFamily="2" charset="0"/>
              <a:cs typeface="Mangal Pro" panose="00000500000000000000" pitchFamily="2" charset="0"/>
            </a:endParaRPr>
          </a:p>
          <a:p>
            <a:pPr marL="0" indent="0" algn="ctr">
              <a:buFont typeface="Arial" panose="020B0604020202020204" pitchFamily="34" charset="0"/>
              <a:buNone/>
            </a:pPr>
            <a:r>
              <a:rPr lang="de-AT" sz="1800" dirty="0">
                <a:latin typeface="Mangal Pro" panose="00000500000000000000" pitchFamily="2" charset="0"/>
                <a:cs typeface="Mangal Pro" panose="00000500000000000000" pitchFamily="2" charset="0"/>
              </a:rPr>
              <a:t>z.B. Güterumschlag von einem Lkw auf ein Binnenschiff</a:t>
            </a:r>
          </a:p>
          <a:p>
            <a:pPr marL="0" indent="0">
              <a:buFont typeface="Arial" panose="020B0604020202020204" pitchFamily="34" charset="0"/>
              <a:buNone/>
            </a:pPr>
            <a:endParaRPr lang="de-AT" sz="1800" dirty="0"/>
          </a:p>
        </p:txBody>
      </p:sp>
    </p:spTree>
    <p:extLst>
      <p:ext uri="{BB962C8B-B14F-4D97-AF65-F5344CB8AC3E}">
        <p14:creationId xmlns:p14="http://schemas.microsoft.com/office/powerpoint/2010/main" val="2776739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EC60DAB-254D-CF4D-3D6B-7E6BAF8885F3}"/>
              </a:ext>
            </a:extLst>
          </p:cNvPr>
          <p:cNvSpPr>
            <a:spLocks noGrp="1"/>
          </p:cNvSpPr>
          <p:nvPr>
            <p:ph idx="1"/>
          </p:nvPr>
        </p:nvSpPr>
        <p:spPr/>
        <p:txBody>
          <a:bodyPr/>
          <a:lstStyle/>
          <a:p>
            <a:pPr marL="0" indent="0">
              <a:buNone/>
            </a:pPr>
            <a:r>
              <a:rPr lang="de-AT" dirty="0"/>
              <a:t>steigendes Transportaufkommen erhöht Handlungsbedarf</a:t>
            </a:r>
          </a:p>
          <a:p>
            <a:endParaRPr lang="de-AT" dirty="0"/>
          </a:p>
          <a:p>
            <a:pPr marL="0" indent="0">
              <a:buNone/>
            </a:pPr>
            <a:r>
              <a:rPr lang="de-AT" dirty="0"/>
              <a:t>Nachhaltiger Verkehr durch:</a:t>
            </a:r>
          </a:p>
          <a:p>
            <a:r>
              <a:rPr lang="de-AT" dirty="0"/>
              <a:t>Vermeidung von Verkehr</a:t>
            </a:r>
          </a:p>
          <a:p>
            <a:r>
              <a:rPr lang="de-AT" dirty="0"/>
              <a:t>Verlagerung auf nachhaltige Verkehrsträger wie Schiene und Binnenwasserstraße </a:t>
            </a:r>
          </a:p>
          <a:p>
            <a:r>
              <a:rPr lang="de-AT" dirty="0"/>
              <a:t>alternative Treibstoffe</a:t>
            </a:r>
          </a:p>
          <a:p>
            <a:r>
              <a:rPr lang="de-AT" dirty="0"/>
              <a:t>innovative Technologien, Digitalisierung</a:t>
            </a:r>
          </a:p>
          <a:p>
            <a:r>
              <a:rPr lang="de-AT" dirty="0"/>
              <a:t>geänderte Preisgestaltung</a:t>
            </a:r>
          </a:p>
          <a:p>
            <a:r>
              <a:rPr lang="de-AT" dirty="0"/>
              <a:t>ganzheitliche Betrachtung der Wertschöpfungskette und Lieferanten</a:t>
            </a:r>
          </a:p>
          <a:p>
            <a:endParaRPr lang="de-AT" dirty="0"/>
          </a:p>
        </p:txBody>
      </p:sp>
      <p:sp>
        <p:nvSpPr>
          <p:cNvPr id="3" name="Titel 2">
            <a:extLst>
              <a:ext uri="{FF2B5EF4-FFF2-40B4-BE49-F238E27FC236}">
                <a16:creationId xmlns:a16="http://schemas.microsoft.com/office/drawing/2014/main" id="{E399D46D-F8C6-3EA7-F353-E305B4CEBE89}"/>
              </a:ext>
            </a:extLst>
          </p:cNvPr>
          <p:cNvSpPr>
            <a:spLocks noGrp="1"/>
          </p:cNvSpPr>
          <p:nvPr>
            <p:ph type="title"/>
          </p:nvPr>
        </p:nvSpPr>
        <p:spPr/>
        <p:txBody>
          <a:bodyPr>
            <a:normAutofit/>
          </a:bodyPr>
          <a:lstStyle/>
          <a:p>
            <a:r>
              <a:rPr lang="de-AT" dirty="0"/>
              <a:t>Nachhaltiger Güterverkehr</a:t>
            </a:r>
          </a:p>
        </p:txBody>
      </p:sp>
    </p:spTree>
    <p:extLst>
      <p:ext uri="{BB962C8B-B14F-4D97-AF65-F5344CB8AC3E}">
        <p14:creationId xmlns:p14="http://schemas.microsoft.com/office/powerpoint/2010/main" val="436279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DEBC1E-F691-B8E7-8FD3-FE660EABA87E}"/>
              </a:ext>
            </a:extLst>
          </p:cNvPr>
          <p:cNvSpPr>
            <a:spLocks noGrp="1"/>
          </p:cNvSpPr>
          <p:nvPr>
            <p:ph type="title"/>
          </p:nvPr>
        </p:nvSpPr>
        <p:spPr/>
        <p:txBody>
          <a:bodyPr/>
          <a:lstStyle/>
          <a:p>
            <a:r>
              <a:rPr lang="de-AT" dirty="0"/>
              <a:t>Mein Beitrag zum Klimaschutz</a:t>
            </a:r>
          </a:p>
        </p:txBody>
      </p:sp>
      <p:sp>
        <p:nvSpPr>
          <p:cNvPr id="3" name="Inhaltsplatzhalter 2">
            <a:extLst>
              <a:ext uri="{FF2B5EF4-FFF2-40B4-BE49-F238E27FC236}">
                <a16:creationId xmlns:a16="http://schemas.microsoft.com/office/drawing/2014/main" id="{8AE85624-4006-5F40-D67F-D065C94E549A}"/>
              </a:ext>
            </a:extLst>
          </p:cNvPr>
          <p:cNvSpPr>
            <a:spLocks noGrp="1"/>
          </p:cNvSpPr>
          <p:nvPr>
            <p:ph idx="1"/>
          </p:nvPr>
        </p:nvSpPr>
        <p:spPr>
          <a:xfrm>
            <a:off x="914400" y="1685384"/>
            <a:ext cx="10856323" cy="4036728"/>
          </a:xfrm>
        </p:spPr>
        <p:txBody>
          <a:bodyPr/>
          <a:lstStyle/>
          <a:p>
            <a:pPr marL="0" indent="0">
              <a:buNone/>
            </a:pPr>
            <a:r>
              <a:rPr lang="de-AT" dirty="0"/>
              <a:t>Überlege für dich und diskutiere mit deiner Partnerin oder deinem Partner: was kannst du selbst tun, um zur Erreichung der Ziele beizutragen?</a:t>
            </a:r>
          </a:p>
          <a:p>
            <a:endParaRPr lang="de-AT" dirty="0"/>
          </a:p>
        </p:txBody>
      </p:sp>
      <p:pic>
        <p:nvPicPr>
          <p:cNvPr id="4" name="Picture 5" descr="Icons SDGs">
            <a:extLst>
              <a:ext uri="{FF2B5EF4-FFF2-40B4-BE49-F238E27FC236}">
                <a16:creationId xmlns:a16="http://schemas.microsoft.com/office/drawing/2014/main" id="{DF0E9DD4-559E-8BF7-CD95-DA2D2F53E7AF}"/>
              </a:ext>
            </a:extLst>
          </p:cNvPr>
          <p:cNvPicPr>
            <a:picLocks noChangeAspect="1"/>
          </p:cNvPicPr>
          <p:nvPr/>
        </p:nvPicPr>
        <p:blipFill rotWithShape="1">
          <a:blip r:embed="rId3"/>
          <a:srcRect t="17755" b="12577"/>
          <a:stretch/>
        </p:blipFill>
        <p:spPr>
          <a:xfrm>
            <a:off x="1577993" y="2272788"/>
            <a:ext cx="8195647" cy="3694543"/>
          </a:xfrm>
          <a:prstGeom prst="rect">
            <a:avLst/>
          </a:prstGeom>
        </p:spPr>
      </p:pic>
      <p:sp>
        <p:nvSpPr>
          <p:cNvPr id="5" name="Textfeld 12">
            <a:extLst>
              <a:ext uri="{FF2B5EF4-FFF2-40B4-BE49-F238E27FC236}">
                <a16:creationId xmlns:a16="http://schemas.microsoft.com/office/drawing/2014/main" id="{020D8FAB-1D75-B43B-7FDE-86C36D0AAE84}"/>
              </a:ext>
            </a:extLst>
          </p:cNvPr>
          <p:cNvSpPr txBox="1"/>
          <p:nvPr/>
        </p:nvSpPr>
        <p:spPr>
          <a:xfrm>
            <a:off x="902732" y="6536730"/>
            <a:ext cx="1957426"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 Engagement Global</a:t>
            </a:r>
          </a:p>
        </p:txBody>
      </p:sp>
    </p:spTree>
    <p:extLst>
      <p:ext uri="{BB962C8B-B14F-4D97-AF65-F5344CB8AC3E}">
        <p14:creationId xmlns:p14="http://schemas.microsoft.com/office/powerpoint/2010/main" val="106699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FE917-167F-4CF4-6E2E-A8C337A9659D}"/>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9BB052AF-8DCA-D293-E6C5-5147EDB4487E}"/>
              </a:ext>
            </a:extLst>
          </p:cNvPr>
          <p:cNvSpPr txBox="1">
            <a:spLocks/>
          </p:cNvSpPr>
          <p:nvPr/>
        </p:nvSpPr>
        <p:spPr>
          <a:xfrm>
            <a:off x="3877607" y="715068"/>
            <a:ext cx="3425361" cy="281403"/>
          </a:xfrm>
          <a:prstGeom prst="rect">
            <a:avLst/>
          </a:prstGeom>
        </p:spPr>
        <p:txBody>
          <a:bodyPr vert="horz" lIns="63305" tIns="31652" rIns="63305" bIns="31652"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de-AT" sz="2800" b="1" dirty="0">
                <a:solidFill>
                  <a:srgbClr val="0A6169"/>
                </a:solidFill>
                <a:latin typeface="Mangal Pro" panose="00000500000000000000" pitchFamily="2" charset="0"/>
                <a:ea typeface="Calibri" panose="020F0502020204030204" pitchFamily="34" charset="0"/>
                <a:cs typeface="Mangal Pro" panose="00000500000000000000" pitchFamily="2" charset="0"/>
              </a:rPr>
              <a:t>Infoblatt</a:t>
            </a:r>
          </a:p>
        </p:txBody>
      </p:sp>
      <p:sp>
        <p:nvSpPr>
          <p:cNvPr id="56" name="Rectangle 55">
            <a:extLst>
              <a:ext uri="{FF2B5EF4-FFF2-40B4-BE49-F238E27FC236}">
                <a16:creationId xmlns:a16="http://schemas.microsoft.com/office/drawing/2014/main" id="{FC54978B-394B-C8DD-D11C-8D5BEE810E64}"/>
              </a:ext>
            </a:extLst>
          </p:cNvPr>
          <p:cNvSpPr/>
          <p:nvPr/>
        </p:nvSpPr>
        <p:spPr>
          <a:xfrm>
            <a:off x="5064607" y="1204718"/>
            <a:ext cx="2737594" cy="2224282"/>
          </a:xfrm>
          <a:prstGeom prst="rect">
            <a:avLst/>
          </a:prstGeom>
          <a:noFill/>
          <a:ln>
            <a:solidFill>
              <a:srgbClr val="0A6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1B7E86"/>
              </a:buClr>
            </a:pPr>
            <a:r>
              <a:rPr lang="de-AT" sz="969" dirty="0">
                <a:solidFill>
                  <a:srgbClr val="0A6169"/>
                </a:solidFill>
                <a:latin typeface="Mangal Pro" panose="00000500000000000000" pitchFamily="2" charset="0"/>
                <a:ea typeface="Calibri" panose="020F0502020204030204" pitchFamily="34" charset="0"/>
                <a:cs typeface="Mangal Pro" panose="00000500000000000000" pitchFamily="2" charset="0"/>
              </a:rPr>
              <a:t>Zielgruppen und Fächer</a:t>
            </a:r>
          </a:p>
          <a:p>
            <a:pPr marL="197825" indent="-197825">
              <a:buClr>
                <a:srgbClr val="0A6169"/>
              </a:buClr>
              <a:buSzPct val="123000"/>
              <a:buFont typeface="Wingdings" panose="05000000000000000000" pitchFamily="2" charset="2"/>
              <a:buChar char="§"/>
            </a:pPr>
            <a:endParaRPr lang="de-AT" sz="8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8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Schüler*innen der Oberstufen (AHS) bzw. BHS</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Berufsschüler*innen</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Studierende zur Einführung ins Thema Logistik</a:t>
            </a:r>
          </a:p>
          <a:p>
            <a:pPr marL="197825" indent="-197825">
              <a:buClr>
                <a:srgbClr val="0A6169"/>
              </a:buClr>
              <a:buSzPct val="123000"/>
              <a:buFont typeface="Wingdings" panose="05000000000000000000" pitchFamily="2" charset="2"/>
              <a:buChar char="§"/>
            </a:pPr>
            <a:endParaRPr lang="de-AT" sz="8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8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Wirtschaftliche Fächer</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Geographie und wirtschaftliche Bildung</a:t>
            </a: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p:txBody>
      </p:sp>
      <p:grpSp>
        <p:nvGrpSpPr>
          <p:cNvPr id="23" name="Group 22" descr="Skala Schwierigkeit: 2 von 4">
            <a:extLst>
              <a:ext uri="{FF2B5EF4-FFF2-40B4-BE49-F238E27FC236}">
                <a16:creationId xmlns:a16="http://schemas.microsoft.com/office/drawing/2014/main" id="{AAA7CA51-A2CC-ABFB-7EBA-20857B46E3CD}"/>
              </a:ext>
            </a:extLst>
          </p:cNvPr>
          <p:cNvGrpSpPr/>
          <p:nvPr/>
        </p:nvGrpSpPr>
        <p:grpSpPr>
          <a:xfrm>
            <a:off x="545266" y="2253297"/>
            <a:ext cx="1965178" cy="522726"/>
            <a:chOff x="4002757" y="944466"/>
            <a:chExt cx="3572218" cy="1246812"/>
          </a:xfrm>
        </p:grpSpPr>
        <p:sp>
          <p:nvSpPr>
            <p:cNvPr id="11" name="Title 1">
              <a:extLst>
                <a:ext uri="{FF2B5EF4-FFF2-40B4-BE49-F238E27FC236}">
                  <a16:creationId xmlns:a16="http://schemas.microsoft.com/office/drawing/2014/main" id="{A8FC27D1-1A7A-E07A-F717-0190427A15BE}"/>
                </a:ext>
              </a:extLst>
            </p:cNvPr>
            <p:cNvSpPr txBox="1">
              <a:spLocks/>
            </p:cNvSpPr>
            <p:nvPr/>
          </p:nvSpPr>
          <p:spPr>
            <a:xfrm>
              <a:off x="4250612" y="944466"/>
              <a:ext cx="3324363" cy="470875"/>
            </a:xfrm>
            <a:prstGeom prst="rect">
              <a:avLst/>
            </a:prstGeom>
          </p:spPr>
          <p:txBody>
            <a:bodyPr vert="horz" lIns="63305" tIns="31652" rIns="63305" bIns="31652"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de-AT" sz="969" dirty="0">
                  <a:solidFill>
                    <a:srgbClr val="0A6169"/>
                  </a:solidFill>
                  <a:latin typeface="Mangal Pro" panose="00000500000000000000" pitchFamily="2" charset="0"/>
                  <a:ea typeface="Calibri" panose="020F0502020204030204" pitchFamily="34" charset="0"/>
                  <a:cs typeface="Mangal Pro" panose="00000500000000000000" pitchFamily="2" charset="0"/>
                </a:rPr>
                <a:t>Schwierigkeit</a:t>
              </a:r>
              <a:endParaRPr lang="de-AT" sz="969" dirty="0">
                <a:solidFill>
                  <a:srgbClr val="0A6169"/>
                </a:solidFill>
                <a:latin typeface="Mangal Pro" panose="00000500000000000000" pitchFamily="2" charset="0"/>
                <a:cs typeface="Mangal Pro" panose="00000500000000000000" pitchFamily="2" charset="0"/>
              </a:endParaRPr>
            </a:p>
          </p:txBody>
        </p:sp>
        <p:sp>
          <p:nvSpPr>
            <p:cNvPr id="60" name="Arrow: Chevron 59">
              <a:extLst>
                <a:ext uri="{FF2B5EF4-FFF2-40B4-BE49-F238E27FC236}">
                  <a16:creationId xmlns:a16="http://schemas.microsoft.com/office/drawing/2014/main" id="{9E18B565-0532-D8F5-EF0D-A12D3881211B}"/>
                </a:ext>
              </a:extLst>
            </p:cNvPr>
            <p:cNvSpPr/>
            <p:nvPr/>
          </p:nvSpPr>
          <p:spPr>
            <a:xfrm>
              <a:off x="4002757" y="1397368"/>
              <a:ext cx="874318" cy="793910"/>
            </a:xfrm>
            <a:prstGeom prst="chevron">
              <a:avLst/>
            </a:prstGeom>
            <a:solidFill>
              <a:srgbClr val="0A6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246" dirty="0"/>
            </a:p>
          </p:txBody>
        </p:sp>
        <p:sp>
          <p:nvSpPr>
            <p:cNvPr id="61" name="Arrow: Chevron 60">
              <a:extLst>
                <a:ext uri="{FF2B5EF4-FFF2-40B4-BE49-F238E27FC236}">
                  <a16:creationId xmlns:a16="http://schemas.microsoft.com/office/drawing/2014/main" id="{820E0DB9-F2BA-7D4D-3E31-73EC53D6F8D3}"/>
                </a:ext>
              </a:extLst>
            </p:cNvPr>
            <p:cNvSpPr/>
            <p:nvPr/>
          </p:nvSpPr>
          <p:spPr>
            <a:xfrm>
              <a:off x="4621889" y="1409117"/>
              <a:ext cx="874318" cy="781225"/>
            </a:xfrm>
            <a:prstGeom prst="chevron">
              <a:avLst/>
            </a:prstGeom>
            <a:solidFill>
              <a:srgbClr val="0A6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246"/>
            </a:p>
          </p:txBody>
        </p:sp>
        <p:sp>
          <p:nvSpPr>
            <p:cNvPr id="62" name="Arrow: Chevron 61">
              <a:extLst>
                <a:ext uri="{FF2B5EF4-FFF2-40B4-BE49-F238E27FC236}">
                  <a16:creationId xmlns:a16="http://schemas.microsoft.com/office/drawing/2014/main" id="{60E99474-B31E-1044-69AD-63EEABC95F26}"/>
                </a:ext>
              </a:extLst>
            </p:cNvPr>
            <p:cNvSpPr/>
            <p:nvPr/>
          </p:nvSpPr>
          <p:spPr>
            <a:xfrm>
              <a:off x="5229570" y="1409117"/>
              <a:ext cx="874318" cy="781225"/>
            </a:xfrm>
            <a:prstGeom prst="chevron">
              <a:avLst/>
            </a:prstGeom>
            <a:solidFill>
              <a:srgbClr val="39D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246"/>
            </a:p>
          </p:txBody>
        </p:sp>
        <p:sp>
          <p:nvSpPr>
            <p:cNvPr id="63" name="Arrow: Chevron 62">
              <a:extLst>
                <a:ext uri="{FF2B5EF4-FFF2-40B4-BE49-F238E27FC236}">
                  <a16:creationId xmlns:a16="http://schemas.microsoft.com/office/drawing/2014/main" id="{209F8394-9CD5-45B9-3C6C-4C6158B8D2B5}"/>
                </a:ext>
              </a:extLst>
            </p:cNvPr>
            <p:cNvSpPr/>
            <p:nvPr/>
          </p:nvSpPr>
          <p:spPr>
            <a:xfrm>
              <a:off x="5843786" y="1406618"/>
              <a:ext cx="874318" cy="781225"/>
            </a:xfrm>
            <a:prstGeom prst="chevron">
              <a:avLst/>
            </a:prstGeom>
            <a:solidFill>
              <a:srgbClr val="39D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246"/>
            </a:p>
          </p:txBody>
        </p:sp>
        <p:pic>
          <p:nvPicPr>
            <p:cNvPr id="19" name="Picture 18" descr="A picture containing text&#10;&#10;Description automatically generated">
              <a:extLst>
                <a:ext uri="{FF2B5EF4-FFF2-40B4-BE49-F238E27FC236}">
                  <a16:creationId xmlns:a16="http://schemas.microsoft.com/office/drawing/2014/main" id="{54952888-1B0F-DACE-54C1-B2B4E7C52AC2}"/>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943786" y="1038215"/>
              <a:ext cx="337158" cy="175594"/>
            </a:xfrm>
            <a:prstGeom prst="rect">
              <a:avLst/>
            </a:prstGeom>
          </p:spPr>
        </p:pic>
      </p:grpSp>
      <p:sp>
        <p:nvSpPr>
          <p:cNvPr id="18" name="Rectangle 17">
            <a:extLst>
              <a:ext uri="{FF2B5EF4-FFF2-40B4-BE49-F238E27FC236}">
                <a16:creationId xmlns:a16="http://schemas.microsoft.com/office/drawing/2014/main" id="{BEF58940-162F-7BC0-945C-BF70C5A9CC8E}"/>
              </a:ext>
            </a:extLst>
          </p:cNvPr>
          <p:cNvSpPr/>
          <p:nvPr/>
        </p:nvSpPr>
        <p:spPr>
          <a:xfrm>
            <a:off x="469828" y="3576863"/>
            <a:ext cx="4443583" cy="2566067"/>
          </a:xfrm>
          <a:prstGeom prst="rect">
            <a:avLst/>
          </a:prstGeom>
          <a:noFill/>
          <a:ln>
            <a:solidFill>
              <a:srgbClr val="0A6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969" dirty="0">
                <a:solidFill>
                  <a:srgbClr val="0A6169"/>
                </a:solidFill>
                <a:latin typeface="Mangal Pro" panose="00000500000000000000" pitchFamily="2" charset="0"/>
                <a:cs typeface="Mangal Pro" panose="00000500000000000000" pitchFamily="2" charset="0"/>
              </a:rPr>
              <a:t>Kurzbeschreibung</a:t>
            </a:r>
          </a:p>
          <a:p>
            <a:endParaRPr lang="de-AT" sz="969" dirty="0">
              <a:solidFill>
                <a:srgbClr val="0A6169"/>
              </a:solidFill>
              <a:latin typeface="Mangal Pro" panose="00000500000000000000" pitchFamily="2" charset="0"/>
              <a:cs typeface="Mangal Pro" panose="00000500000000000000" pitchFamily="2" charset="0"/>
            </a:endParaRPr>
          </a:p>
          <a:p>
            <a:r>
              <a:rPr lang="de-AT" sz="800" dirty="0">
                <a:solidFill>
                  <a:schemeClr val="tx1"/>
                </a:solidFill>
                <a:latin typeface="Mangal Pro" panose="00000500000000000000" pitchFamily="2" charset="0"/>
                <a:cs typeface="Mangal Pro" panose="00000500000000000000" pitchFamily="2" charset="0"/>
              </a:rPr>
              <a:t>Diese Präsentation bietet einen umfassenden Überblick über Nachhaltigkeit in der Logistik und zeigt, wie ökonomische, ökologische und soziale Aspekte den Transportsektor prägen. </a:t>
            </a:r>
          </a:p>
          <a:p>
            <a:endParaRPr lang="de-AT" sz="800" dirty="0">
              <a:solidFill>
                <a:schemeClr val="tx1"/>
              </a:solidFill>
              <a:latin typeface="Mangal Pro" panose="00000500000000000000" pitchFamily="2" charset="0"/>
              <a:cs typeface="Mangal Pro" panose="00000500000000000000" pitchFamily="2" charset="0"/>
            </a:endParaRPr>
          </a:p>
          <a:p>
            <a:r>
              <a:rPr lang="de-AT" sz="800" dirty="0">
                <a:solidFill>
                  <a:schemeClr val="tx1"/>
                </a:solidFill>
                <a:latin typeface="Mangal Pro" panose="00000500000000000000" pitchFamily="2" charset="0"/>
                <a:cs typeface="Mangal Pro" panose="00000500000000000000" pitchFamily="2" charset="0"/>
              </a:rPr>
              <a:t>Im ersten Teil werden die Grundlagen von Klimawandel und Erderwärmung erläutert – inklusive Ursachen, Folgen, der Rolle von Treibhausgasen sowie den Auswirkungen des Verkehrs und seinen externen Kosten.</a:t>
            </a:r>
          </a:p>
          <a:p>
            <a:endParaRPr lang="de-AT" sz="800" dirty="0">
              <a:solidFill>
                <a:schemeClr val="tx1"/>
              </a:solidFill>
              <a:latin typeface="Mangal Pro" panose="00000500000000000000" pitchFamily="2" charset="0"/>
              <a:cs typeface="Mangal Pro" panose="00000500000000000000" pitchFamily="2" charset="0"/>
            </a:endParaRPr>
          </a:p>
          <a:p>
            <a:r>
              <a:rPr lang="de-AT" sz="800" dirty="0">
                <a:solidFill>
                  <a:schemeClr val="tx1"/>
                </a:solidFill>
                <a:latin typeface="Mangal Pro" panose="00000500000000000000" pitchFamily="2" charset="0"/>
                <a:cs typeface="Mangal Pro" panose="00000500000000000000" pitchFamily="2" charset="0"/>
              </a:rPr>
              <a:t>Der zweite Teil widmet sich der grünen Logistik und behandelt zentrale Konzepte wie die Säulen der Nachhaltigkeit, die </a:t>
            </a:r>
            <a:r>
              <a:rPr lang="de-AT" sz="800" dirty="0" err="1">
                <a:solidFill>
                  <a:schemeClr val="tx1"/>
                </a:solidFill>
                <a:latin typeface="Mangal Pro" panose="00000500000000000000" pitchFamily="2" charset="0"/>
                <a:cs typeface="Mangal Pro" panose="00000500000000000000" pitchFamily="2" charset="0"/>
              </a:rPr>
              <a:t>Sustainable</a:t>
            </a:r>
            <a:r>
              <a:rPr lang="de-AT" sz="800" dirty="0">
                <a:solidFill>
                  <a:schemeClr val="tx1"/>
                </a:solidFill>
                <a:latin typeface="Mangal Pro" panose="00000500000000000000" pitchFamily="2" charset="0"/>
                <a:cs typeface="Mangal Pro" panose="00000500000000000000" pitchFamily="2" charset="0"/>
              </a:rPr>
              <a:t> Development Goals (SDGs) und den EU Green Deal, bevor er auf die Bedeutung eines nachhaltigen Güterverkehrs eingeht.</a:t>
            </a:r>
          </a:p>
          <a:p>
            <a:endParaRPr lang="de-AT" sz="800" dirty="0">
              <a:solidFill>
                <a:schemeClr val="tx1"/>
              </a:solidFill>
              <a:latin typeface="Mangal Pro" panose="00000500000000000000" pitchFamily="2" charset="0"/>
              <a:cs typeface="Mangal Pro" panose="00000500000000000000" pitchFamily="2" charset="0"/>
            </a:endParaRPr>
          </a:p>
          <a:p>
            <a:r>
              <a:rPr lang="de-AT" sz="800" dirty="0">
                <a:solidFill>
                  <a:schemeClr val="tx1"/>
                </a:solidFill>
                <a:latin typeface="Mangal Pro" panose="00000500000000000000" pitchFamily="2" charset="0"/>
                <a:cs typeface="Mangal Pro" panose="00000500000000000000" pitchFamily="2" charset="0"/>
              </a:rPr>
              <a:t>Abschließend werden im dritten Teil nachhaltige Technologien und Strategien vorgestellt: von Kreislaufwirtschaft über nachhaltige Lieferketten bis hin zu alternativen Antrieben, die den Weg zu einer klimafreundlichen Transportzukunft ebnen.</a:t>
            </a:r>
          </a:p>
        </p:txBody>
      </p:sp>
      <p:sp>
        <p:nvSpPr>
          <p:cNvPr id="40" name="Rectangle 39">
            <a:extLst>
              <a:ext uri="{FF2B5EF4-FFF2-40B4-BE49-F238E27FC236}">
                <a16:creationId xmlns:a16="http://schemas.microsoft.com/office/drawing/2014/main" id="{1F63FD68-6B99-A6E5-1E45-CB7A363EC4FB}"/>
              </a:ext>
            </a:extLst>
          </p:cNvPr>
          <p:cNvSpPr/>
          <p:nvPr/>
        </p:nvSpPr>
        <p:spPr>
          <a:xfrm>
            <a:off x="5064607" y="3576863"/>
            <a:ext cx="6440929" cy="2566068"/>
          </a:xfrm>
          <a:prstGeom prst="rect">
            <a:avLst/>
          </a:prstGeom>
          <a:noFill/>
          <a:ln>
            <a:solidFill>
              <a:srgbClr val="0A6169"/>
            </a:solidFill>
          </a:ln>
        </p:spPr>
        <p:style>
          <a:lnRef idx="2">
            <a:schemeClr val="accent1">
              <a:shade val="50000"/>
            </a:schemeClr>
          </a:lnRef>
          <a:fillRef idx="1">
            <a:schemeClr val="accent1"/>
          </a:fillRef>
          <a:effectRef idx="0">
            <a:schemeClr val="accent1"/>
          </a:effectRef>
          <a:fontRef idx="minor">
            <a:schemeClr val="lt1"/>
          </a:fontRef>
        </p:style>
        <p:txBody>
          <a:bodyPr lIns="63305" tIns="31652" rIns="63305" bIns="31652" rtlCol="0" anchor="ctr"/>
          <a:lstStyle/>
          <a:p>
            <a:endParaRPr lang="de-AT" sz="969" dirty="0">
              <a:solidFill>
                <a:srgbClr val="002E60"/>
              </a:solidFill>
              <a:latin typeface="Bahnschrift SemiBold" panose="020B0502040204020203" pitchFamily="34" charset="0"/>
              <a:cs typeface="+mj-cs"/>
            </a:endParaRPr>
          </a:p>
          <a:p>
            <a:endParaRPr lang="de-AT" sz="969" dirty="0">
              <a:solidFill>
                <a:srgbClr val="002E60"/>
              </a:solidFill>
              <a:latin typeface="Bahnschrift SemiBold" panose="020B0502040204020203" pitchFamily="34" charset="0"/>
              <a:cs typeface="+mj-cs"/>
            </a:endParaRPr>
          </a:p>
          <a:p>
            <a:r>
              <a:rPr lang="de-AT" sz="969" dirty="0">
                <a:solidFill>
                  <a:srgbClr val="0A6169"/>
                </a:solidFill>
                <a:latin typeface="Mangal Pro" panose="00000500000000000000" pitchFamily="2" charset="0"/>
                <a:cs typeface="Mangal Pro" panose="00000500000000000000" pitchFamily="2" charset="0"/>
              </a:rPr>
              <a:t>Lernziele</a:t>
            </a:r>
          </a:p>
          <a:p>
            <a:endParaRPr lang="de-AT" sz="969" dirty="0">
              <a:solidFill>
                <a:srgbClr val="0A6169"/>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Die Lernenden </a:t>
            </a:r>
            <a:r>
              <a:rPr lang="de-AT" sz="800" dirty="0" err="1">
                <a:solidFill>
                  <a:schemeClr val="tx1"/>
                </a:solidFill>
                <a:latin typeface="Mangal Pro" panose="00000500000000000000" pitchFamily="2" charset="0"/>
                <a:cs typeface="Mangal Pro" panose="00000500000000000000" pitchFamily="2" charset="0"/>
              </a:rPr>
              <a:t>kennendie</a:t>
            </a:r>
            <a:r>
              <a:rPr lang="de-AT" sz="800" dirty="0">
                <a:solidFill>
                  <a:schemeClr val="tx1"/>
                </a:solidFill>
                <a:latin typeface="Mangal Pro" panose="00000500000000000000" pitchFamily="2" charset="0"/>
                <a:cs typeface="Mangal Pro" panose="00000500000000000000" pitchFamily="2" charset="0"/>
              </a:rPr>
              <a:t> Ursachen und Folgen des Klimawandels und beschreiben die Rolle von Treibhausgasen sowie den Einfluss des Verkehrssektors auf die Erderwärmung.</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Die Lernenden beschreiben die Grundprinzipien der grünen Logistik, insbesondere die ökonomischen, ökologischen und sozialen Säulen der Nachhaltigkeit.</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Die Lernenden kennen die globalen Nachhaltigkeitsziele (SDGs) und können deren Bedeutung für Logistik und Güterverkehr erklären.</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Die Lernenden erläutern die Ziele und Maßnahmen des EU Green Deals sowie deren Bedeutung für eine nachhaltige Mobilitäts- und Transportpolitik.</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Die Lernenden unterscheiden nachhaltige Technologien, darunter Kreislaufwirtschaft, nachhaltige Lieferketten und klimafreundliche Transportlösungen.</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Die Lernenden bewerten verschiedene alternative Antriebe (z. B. Elektro, Wasserstoff, Biokraftstoffe) hinsichtlich ihrer Potenziale für eine klimafreundliche Zukunft der Logistik.</a:t>
            </a:r>
          </a:p>
          <a:p>
            <a:pPr marL="197825" indent="-197825">
              <a:buClr>
                <a:srgbClr val="0A6169"/>
              </a:buClr>
              <a:buSzPct val="123000"/>
              <a:buFont typeface="Wingdings" panose="05000000000000000000" pitchFamily="2" charset="2"/>
              <a:buChar char="§"/>
            </a:pPr>
            <a:endParaRPr lang="de-AT" sz="8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800" dirty="0">
              <a:solidFill>
                <a:schemeClr val="tx1"/>
              </a:solidFill>
              <a:latin typeface="Mangal Pro" panose="00000500000000000000" pitchFamily="2" charset="0"/>
              <a:cs typeface="Mangal Pro" panose="00000500000000000000" pitchFamily="2" charset="0"/>
            </a:endParaRPr>
          </a:p>
          <a:p>
            <a:pPr>
              <a:buClr>
                <a:srgbClr val="189BC4"/>
              </a:buClr>
              <a:buSzPct val="123000"/>
            </a:pPr>
            <a:endParaRPr lang="de-AT" sz="800" dirty="0">
              <a:solidFill>
                <a:schemeClr val="tx1"/>
              </a:solidFill>
              <a:latin typeface="Mangal Pro" panose="00000500000000000000" pitchFamily="2" charset="0"/>
              <a:cs typeface="Mangal Pro" panose="00000500000000000000" pitchFamily="2" charset="0"/>
            </a:endParaRPr>
          </a:p>
          <a:p>
            <a:pPr marL="197825" indent="-197825">
              <a:buClr>
                <a:srgbClr val="189BC4"/>
              </a:buClr>
              <a:buSzPct val="123000"/>
              <a:buBlip>
                <a:blip r:embed="rId4">
                  <a:extLst>
                    <a:ext uri="{96DAC541-7B7A-43D3-8B79-37D633B846F1}">
                      <asvg:svgBlip xmlns:asvg="http://schemas.microsoft.com/office/drawing/2016/SVG/main" r:embed="rId5"/>
                    </a:ext>
                  </a:extLst>
                </a:blip>
              </a:buBlip>
            </a:pPr>
            <a:endParaRPr lang="de-AT" sz="800" dirty="0">
              <a:solidFill>
                <a:schemeClr val="tx1"/>
              </a:solidFill>
              <a:latin typeface="Mangal Pro" panose="00000500000000000000" pitchFamily="2" charset="0"/>
              <a:cs typeface="Mangal Pro" panose="00000500000000000000" pitchFamily="2" charset="0"/>
            </a:endParaRPr>
          </a:p>
          <a:p>
            <a:pPr marL="197825" indent="-197825">
              <a:buClr>
                <a:srgbClr val="189BC4"/>
              </a:buClr>
              <a:buSzPct val="123000"/>
              <a:buBlip>
                <a:blip r:embed="rId4">
                  <a:extLst>
                    <a:ext uri="{96DAC541-7B7A-43D3-8B79-37D633B846F1}">
                      <asvg:svgBlip xmlns:asvg="http://schemas.microsoft.com/office/drawing/2016/SVG/main" r:embed="rId5"/>
                    </a:ext>
                  </a:extLst>
                </a:blip>
              </a:buBlip>
            </a:pPr>
            <a:endParaRPr lang="de-AT" sz="554" dirty="0">
              <a:solidFill>
                <a:schemeClr val="tx1"/>
              </a:solidFill>
              <a:latin typeface="Bahnschrift Light" panose="020B0502040204020203" pitchFamily="34" charset="0"/>
            </a:endParaRPr>
          </a:p>
        </p:txBody>
      </p:sp>
      <p:pic>
        <p:nvPicPr>
          <p:cNvPr id="46" name="Picture 45" descr="A picture containing text, weapon&#10;&#10;Description automatically generated">
            <a:extLst>
              <a:ext uri="{FF2B5EF4-FFF2-40B4-BE49-F238E27FC236}">
                <a16:creationId xmlns:a16="http://schemas.microsoft.com/office/drawing/2014/main" id="{D8452CDA-F1E5-9749-FFE3-6BB8E6EE0A42}"/>
              </a:ext>
            </a:extLst>
          </p:cNvPr>
          <p:cNvPicPr>
            <a:picLocks noChangeAspect="1"/>
          </p:cNvPicPr>
          <p:nvPr/>
        </p:nvPicPr>
        <p:blipFill>
          <a:blip r:embed="rId6">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861320" y="1395987"/>
            <a:ext cx="181989" cy="163002"/>
          </a:xfrm>
          <a:prstGeom prst="rect">
            <a:avLst/>
          </a:prstGeom>
        </p:spPr>
      </p:pic>
      <p:sp>
        <p:nvSpPr>
          <p:cNvPr id="47" name="Rectangle 46">
            <a:extLst>
              <a:ext uri="{FF2B5EF4-FFF2-40B4-BE49-F238E27FC236}">
                <a16:creationId xmlns:a16="http://schemas.microsoft.com/office/drawing/2014/main" id="{CAF371D1-C136-9814-FE89-E18E4067E175}"/>
              </a:ext>
            </a:extLst>
          </p:cNvPr>
          <p:cNvSpPr/>
          <p:nvPr/>
        </p:nvSpPr>
        <p:spPr>
          <a:xfrm>
            <a:off x="550050" y="1225554"/>
            <a:ext cx="1468502" cy="587528"/>
          </a:xfrm>
          <a:prstGeom prst="rect">
            <a:avLst/>
          </a:prstGeom>
          <a:noFill/>
          <a:ln>
            <a:solidFill>
              <a:srgbClr val="1B7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969" dirty="0">
              <a:solidFill>
                <a:srgbClr val="002E60"/>
              </a:solidFill>
              <a:latin typeface="Bahnschrift SemiBold" panose="020B0502040204020203" pitchFamily="34" charset="0"/>
              <a:ea typeface="Calibri" panose="020F0502020204030204" pitchFamily="34" charset="0"/>
            </a:endParaRPr>
          </a:p>
          <a:p>
            <a:r>
              <a:rPr lang="de-AT" sz="969" dirty="0">
                <a:solidFill>
                  <a:srgbClr val="0A6169"/>
                </a:solidFill>
                <a:latin typeface="Mangal Pro" panose="00000500000000000000" pitchFamily="2" charset="0"/>
                <a:ea typeface="Calibri" panose="020F0502020204030204" pitchFamily="34" charset="0"/>
                <a:cs typeface="Mangal Pro" panose="00000500000000000000" pitchFamily="2" charset="0"/>
              </a:rPr>
              <a:t>Dauer Vortrag</a:t>
            </a:r>
          </a:p>
          <a:p>
            <a:endParaRPr lang="de-AT" sz="762" b="1" dirty="0">
              <a:solidFill>
                <a:schemeClr val="tx1"/>
              </a:solidFill>
              <a:latin typeface="Bahnschrift SemiBold" panose="020B0502040204020203" pitchFamily="34" charset="0"/>
              <a:ea typeface="Calibri" panose="020F0502020204030204" pitchFamily="34" charset="0"/>
            </a:endParaRPr>
          </a:p>
          <a:p>
            <a:r>
              <a:rPr lang="de-AT" sz="762" b="1" dirty="0">
                <a:solidFill>
                  <a:schemeClr val="tx1"/>
                </a:solidFill>
                <a:latin typeface="Bahnschrift SemiBold" panose="020B0502040204020203" pitchFamily="34" charset="0"/>
                <a:ea typeface="Calibri" panose="020F0502020204030204" pitchFamily="34" charset="0"/>
              </a:rPr>
              <a:t>2 EH</a:t>
            </a:r>
            <a:endParaRPr lang="de-AT" sz="831" dirty="0">
              <a:solidFill>
                <a:schemeClr val="tx1"/>
              </a:solidFill>
            </a:endParaRPr>
          </a:p>
          <a:p>
            <a:endParaRPr lang="de-AT" sz="831" dirty="0">
              <a:solidFill>
                <a:schemeClr val="tx1"/>
              </a:solidFill>
            </a:endParaRPr>
          </a:p>
        </p:txBody>
      </p:sp>
      <p:pic>
        <p:nvPicPr>
          <p:cNvPr id="41" name="Picture 40" descr="Icon&#10;&#10;Description automatically generated">
            <a:extLst>
              <a:ext uri="{FF2B5EF4-FFF2-40B4-BE49-F238E27FC236}">
                <a16:creationId xmlns:a16="http://schemas.microsoft.com/office/drawing/2014/main" id="{E8AEF322-1BA5-825D-7AEF-1B9BB57BEB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30736" y="1288631"/>
            <a:ext cx="167825" cy="166697"/>
          </a:xfrm>
          <a:prstGeom prst="rect">
            <a:avLst/>
          </a:prstGeom>
        </p:spPr>
      </p:pic>
      <p:pic>
        <p:nvPicPr>
          <p:cNvPr id="6" name="Graphic 5" descr="Chevron arrows with solid fill">
            <a:extLst>
              <a:ext uri="{FF2B5EF4-FFF2-40B4-BE49-F238E27FC236}">
                <a16:creationId xmlns:a16="http://schemas.microsoft.com/office/drawing/2014/main" id="{588A1C82-C316-9BBB-1E9B-26C7F8DE778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10472" y="1274399"/>
            <a:ext cx="167135" cy="167135"/>
          </a:xfrm>
          <a:prstGeom prst="rect">
            <a:avLst/>
          </a:prstGeom>
        </p:spPr>
      </p:pic>
      <p:pic>
        <p:nvPicPr>
          <p:cNvPr id="25" name="Grafik 24" descr="Ein Bild, das Grafiken, Screenshot, Schrift, Symbol enthält.&#10;&#10;KI-generierte Inhalte können fehlerhaft sein.">
            <a:extLst>
              <a:ext uri="{FF2B5EF4-FFF2-40B4-BE49-F238E27FC236}">
                <a16:creationId xmlns:a16="http://schemas.microsoft.com/office/drawing/2014/main" id="{87939564-9415-D8BD-5600-100273F7D27F}"/>
              </a:ext>
            </a:extLst>
          </p:cNvPr>
          <p:cNvPicPr>
            <a:picLocks noChangeAspect="1"/>
          </p:cNvPicPr>
          <p:nvPr/>
        </p:nvPicPr>
        <p:blipFill>
          <a:blip r:embed="rId10">
            <a:extLst>
              <a:ext uri="{28A0092B-C50C-407E-A947-70E740481C1C}">
                <a14:useLocalDpi xmlns:a14="http://schemas.microsoft.com/office/drawing/2010/main" val="0"/>
              </a:ext>
            </a:extLst>
          </a:blip>
          <a:srcRect r="65533"/>
          <a:stretch/>
        </p:blipFill>
        <p:spPr>
          <a:xfrm>
            <a:off x="7170786" y="3644054"/>
            <a:ext cx="264364" cy="309204"/>
          </a:xfrm>
          <a:prstGeom prst="rect">
            <a:avLst/>
          </a:prstGeom>
        </p:spPr>
      </p:pic>
      <p:sp>
        <p:nvSpPr>
          <p:cNvPr id="2" name="Flowchart: Alternate Process 13">
            <a:extLst>
              <a:ext uri="{FF2B5EF4-FFF2-40B4-BE49-F238E27FC236}">
                <a16:creationId xmlns:a16="http://schemas.microsoft.com/office/drawing/2014/main" id="{EFFBEB5E-5192-1BE4-78DD-19C4B28C337D}"/>
              </a:ext>
            </a:extLst>
          </p:cNvPr>
          <p:cNvSpPr/>
          <p:nvPr/>
        </p:nvSpPr>
        <p:spPr>
          <a:xfrm>
            <a:off x="2175817" y="1204717"/>
            <a:ext cx="2737594" cy="2224283"/>
          </a:xfrm>
          <a:prstGeom prst="rect">
            <a:avLst/>
          </a:prstGeom>
          <a:noFill/>
          <a:ln>
            <a:solidFill>
              <a:srgbClr val="1B7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969" dirty="0">
              <a:solidFill>
                <a:srgbClr val="002E60"/>
              </a:solidFill>
              <a:latin typeface="Bahnschrift SemiBold" panose="020B0502040204020203" pitchFamily="34" charset="0"/>
              <a:cs typeface="+mj-cs"/>
            </a:endParaRPr>
          </a:p>
          <a:p>
            <a:r>
              <a:rPr lang="de-AT" sz="969" dirty="0">
                <a:solidFill>
                  <a:srgbClr val="0A6169"/>
                </a:solidFill>
                <a:latin typeface="Mangal Pro" panose="00000500000000000000" pitchFamily="2" charset="0"/>
                <a:cs typeface="Mangal Pro" panose="00000500000000000000" pitchFamily="2" charset="0"/>
              </a:rPr>
              <a:t>Interaktive Übungen</a:t>
            </a:r>
          </a:p>
          <a:p>
            <a:pPr marL="197825" indent="-197825">
              <a:buClr>
                <a:srgbClr val="1B7E86"/>
              </a:buClr>
              <a:buSzPct val="123000"/>
              <a:buFont typeface="Wingdings" panose="05000000000000000000" pitchFamily="2" charset="2"/>
              <a:buChar char="§"/>
            </a:pPr>
            <a:endParaRPr lang="de-AT" sz="800" dirty="0">
              <a:solidFill>
                <a:schemeClr val="tx1"/>
              </a:solidFill>
              <a:latin typeface="Mangal Pro" panose="00000500000000000000" pitchFamily="2" charset="0"/>
              <a:cs typeface="Mangal Pro" panose="00000500000000000000" pitchFamily="2" charset="0"/>
            </a:endParaRP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Einstiegsübung „Klimawandel und Erderwärmung“</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Video: „Klimawandel einfach erklärt“</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Video: „Klimawandel Ursachen“</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Ökologischer Fuß- und Handabdruck</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Gruppenarbeit: Nachhaltigkeit im Dreiklang – Ökonomie, Ökologie, Soziales im Spannungsfeld</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Einzelarbeit Mein Beitrag zum Klimaschutz</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Gruppenarbeit: Online-Umfrage „Wie nachhaltig kaufst du ein?“</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Pitch zu innovativen Verpackungs- oder Kreislaufwirtschaftsprojekten</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Video „Österreichische Post“</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Gruppenübung mit Lego: Future Transport </a:t>
            </a:r>
            <a:r>
              <a:rPr lang="de-AT" sz="800" dirty="0" err="1">
                <a:solidFill>
                  <a:schemeClr val="tx1"/>
                </a:solidFill>
                <a:latin typeface="Mangal Pro" panose="00000500000000000000" pitchFamily="2" charset="0"/>
                <a:cs typeface="Mangal Pro" panose="00000500000000000000" pitchFamily="2" charset="0"/>
              </a:rPr>
              <a:t>Ideas</a:t>
            </a:r>
            <a:endParaRPr lang="de-AT" sz="800" dirty="0">
              <a:solidFill>
                <a:schemeClr val="tx1"/>
              </a:solidFill>
              <a:latin typeface="Mangal Pro" panose="00000500000000000000" pitchFamily="2" charset="0"/>
              <a:cs typeface="Mangal Pro" panose="00000500000000000000" pitchFamily="2" charset="0"/>
            </a:endParaRPr>
          </a:p>
          <a:p>
            <a:pPr marL="197825" indent="-197825">
              <a:buClr>
                <a:srgbClr val="1B7E86"/>
              </a:buClr>
              <a:buSzPct val="123000"/>
              <a:buFont typeface="Wingdings" panose="05000000000000000000" pitchFamily="2" charset="2"/>
              <a:buChar char="§"/>
            </a:pPr>
            <a:endParaRPr lang="de-AT" sz="623" dirty="0">
              <a:solidFill>
                <a:schemeClr val="tx1"/>
              </a:solidFill>
              <a:latin typeface="Bahnschrift Light" panose="020B0502040204020203" pitchFamily="34" charset="0"/>
            </a:endParaRPr>
          </a:p>
        </p:txBody>
      </p:sp>
      <p:pic>
        <p:nvPicPr>
          <p:cNvPr id="8" name="Graphic 50" descr="Circles with arrows with solid fill">
            <a:extLst>
              <a:ext uri="{FF2B5EF4-FFF2-40B4-BE49-F238E27FC236}">
                <a16:creationId xmlns:a16="http://schemas.microsoft.com/office/drawing/2014/main" id="{80B6C445-A0EA-29E4-F295-E81AC8319DC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000977" y="1371980"/>
            <a:ext cx="211015" cy="211015"/>
          </a:xfrm>
          <a:prstGeom prst="rect">
            <a:avLst/>
          </a:prstGeom>
        </p:spPr>
      </p:pic>
      <p:sp>
        <p:nvSpPr>
          <p:cNvPr id="9" name="Flowchart: Alternate Process 2">
            <a:extLst>
              <a:ext uri="{FF2B5EF4-FFF2-40B4-BE49-F238E27FC236}">
                <a16:creationId xmlns:a16="http://schemas.microsoft.com/office/drawing/2014/main" id="{95A667E2-071D-F111-1757-A8920A0B810B}"/>
              </a:ext>
            </a:extLst>
          </p:cNvPr>
          <p:cNvSpPr/>
          <p:nvPr/>
        </p:nvSpPr>
        <p:spPr>
          <a:xfrm>
            <a:off x="7998464" y="1197572"/>
            <a:ext cx="3507071" cy="2224282"/>
          </a:xfrm>
          <a:prstGeom prst="rect">
            <a:avLst/>
          </a:prstGeom>
          <a:noFill/>
          <a:ln>
            <a:solidFill>
              <a:srgbClr val="0A6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969" dirty="0">
              <a:solidFill>
                <a:srgbClr val="002E60"/>
              </a:solidFill>
              <a:latin typeface="Bahnschrift SemiBold" panose="020B0502040204020203" pitchFamily="34" charset="0"/>
              <a:cs typeface="+mj-cs"/>
            </a:endParaRPr>
          </a:p>
          <a:p>
            <a:endParaRPr lang="de-AT" sz="969" dirty="0">
              <a:solidFill>
                <a:srgbClr val="002E60"/>
              </a:solidFill>
              <a:latin typeface="Bahnschrift SemiBold" panose="020B0502040204020203" pitchFamily="34" charset="0"/>
              <a:cs typeface="+mj-cs"/>
            </a:endParaRPr>
          </a:p>
          <a:p>
            <a:endParaRPr lang="de-AT" sz="969" dirty="0">
              <a:solidFill>
                <a:srgbClr val="002E60"/>
              </a:solidFill>
              <a:latin typeface="Bahnschrift SemiBold" panose="020B0502040204020203" pitchFamily="34" charset="0"/>
              <a:cs typeface="+mj-cs"/>
            </a:endParaRPr>
          </a:p>
          <a:p>
            <a:r>
              <a:rPr lang="de-AT" sz="969" dirty="0">
                <a:solidFill>
                  <a:srgbClr val="0A6169"/>
                </a:solidFill>
                <a:latin typeface="Mangal Pro" panose="00000500000000000000" pitchFamily="2" charset="0"/>
                <a:cs typeface="Mangal Pro" panose="00000500000000000000" pitchFamily="2" charset="0"/>
              </a:rPr>
              <a:t>Anknüpfungspunkte Lehrplan</a:t>
            </a:r>
          </a:p>
          <a:p>
            <a:pPr marL="118695" indent="-11869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18695" indent="-118695">
              <a:buClr>
                <a:srgbClr val="0A6169"/>
              </a:buClr>
              <a:buSzPct val="123000"/>
              <a:buFont typeface="Wingdings" panose="05000000000000000000" pitchFamily="2" charset="2"/>
              <a:buChar char="§"/>
            </a:pPr>
            <a:endParaRPr lang="de-AT" sz="800" dirty="0">
              <a:solidFill>
                <a:schemeClr val="tx1"/>
              </a:solidFill>
              <a:latin typeface="Mangal Pro" panose="00000500000000000000" pitchFamily="2" charset="0"/>
              <a:cs typeface="Mangal Pro" panose="00000500000000000000" pitchFamily="2" charset="0"/>
            </a:endParaRPr>
          </a:p>
          <a:p>
            <a:pPr marL="118695" indent="-11869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Bildung für nachhaltige Entwicklung</a:t>
            </a:r>
          </a:p>
          <a:p>
            <a:pPr marL="118695" indent="-11869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Betriebswirtschaft</a:t>
            </a:r>
          </a:p>
          <a:p>
            <a:pPr marL="118695" indent="-11869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Logistik, Transport</a:t>
            </a: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marL="197825" indent="-197825">
              <a:buClr>
                <a:srgbClr val="189BC4"/>
              </a:buClr>
              <a:buSzPct val="123000"/>
              <a:buBlip>
                <a:blip r:embed="rId4">
                  <a:extLst>
                    <a:ext uri="{96DAC541-7B7A-43D3-8B79-37D633B846F1}">
                      <asvg:svgBlip xmlns:asvg="http://schemas.microsoft.com/office/drawing/2016/SVG/main" r:embed="rId5"/>
                    </a:ext>
                  </a:extLst>
                </a:blip>
              </a:buBlip>
            </a:pPr>
            <a:endParaRPr lang="de-AT" sz="623" dirty="0">
              <a:solidFill>
                <a:schemeClr val="tx1"/>
              </a:solidFill>
              <a:latin typeface="Bahnschrift Light" panose="020B0502040204020203" pitchFamily="34" charset="0"/>
            </a:endParaRPr>
          </a:p>
          <a:p>
            <a:pPr marL="197825" indent="-197825">
              <a:buClr>
                <a:srgbClr val="189BC4"/>
              </a:buClr>
              <a:buSzPct val="123000"/>
              <a:buBlip>
                <a:blip r:embed="rId4">
                  <a:extLst>
                    <a:ext uri="{96DAC541-7B7A-43D3-8B79-37D633B846F1}">
                      <asvg:svgBlip xmlns:asvg="http://schemas.microsoft.com/office/drawing/2016/SVG/main" r:embed="rId5"/>
                    </a:ext>
                  </a:extLst>
                </a:blip>
              </a:buBlip>
            </a:pPr>
            <a:endParaRPr lang="de-AT" sz="623" dirty="0">
              <a:solidFill>
                <a:schemeClr val="tx1"/>
              </a:solidFill>
              <a:latin typeface="Bahnschrift Light" panose="020B0502040204020203" pitchFamily="34" charset="0"/>
            </a:endParaRPr>
          </a:p>
          <a:p>
            <a:pPr marL="197825" indent="-197825">
              <a:buClr>
                <a:srgbClr val="189BC4"/>
              </a:buClr>
              <a:buSzPct val="123000"/>
              <a:buBlip>
                <a:blip r:embed="rId4">
                  <a:extLst>
                    <a:ext uri="{96DAC541-7B7A-43D3-8B79-37D633B846F1}">
                      <asvg:svgBlip xmlns:asvg="http://schemas.microsoft.com/office/drawing/2016/SVG/main" r:embed="rId5"/>
                    </a:ext>
                  </a:extLst>
                </a:blip>
              </a:buBlip>
            </a:pPr>
            <a:endParaRPr lang="de-AT" sz="623" dirty="0">
              <a:solidFill>
                <a:schemeClr val="tx1"/>
              </a:solidFill>
              <a:latin typeface="Bahnschrift Light" panose="020B0502040204020203" pitchFamily="34" charset="0"/>
            </a:endParaRPr>
          </a:p>
        </p:txBody>
      </p:sp>
      <p:sp>
        <p:nvSpPr>
          <p:cNvPr id="3" name="Interaktive Schaltfläche: Hilfe 2">
            <a:hlinkClick r:id="" action="ppaction://noaction" highlightClick="1"/>
            <a:extLst>
              <a:ext uri="{FF2B5EF4-FFF2-40B4-BE49-F238E27FC236}">
                <a16:creationId xmlns:a16="http://schemas.microsoft.com/office/drawing/2014/main" id="{7CEE6F4F-C340-AE31-1465-B424D9BCAA87}"/>
              </a:ext>
            </a:extLst>
          </p:cNvPr>
          <p:cNvSpPr/>
          <p:nvPr/>
        </p:nvSpPr>
        <p:spPr>
          <a:xfrm>
            <a:off x="4577662" y="3664276"/>
            <a:ext cx="175162" cy="134380"/>
          </a:xfrm>
          <a:prstGeom prst="actionButtonHelp">
            <a:avLst/>
          </a:prstGeom>
          <a:noFill/>
          <a:ln>
            <a:solidFill>
              <a:srgbClr val="0A61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246"/>
          </a:p>
        </p:txBody>
      </p:sp>
    </p:spTree>
    <p:extLst>
      <p:ext uri="{BB962C8B-B14F-4D97-AF65-F5344CB8AC3E}">
        <p14:creationId xmlns:p14="http://schemas.microsoft.com/office/powerpoint/2010/main" val="1495532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3A85F28-B122-6F3F-1B68-23A778DF6ADD}"/>
              </a:ext>
            </a:extLst>
          </p:cNvPr>
          <p:cNvSpPr>
            <a:spLocks noGrp="1"/>
          </p:cNvSpPr>
          <p:nvPr>
            <p:ph idx="1"/>
          </p:nvPr>
        </p:nvSpPr>
        <p:spPr>
          <a:xfrm>
            <a:off x="838200" y="1847284"/>
            <a:ext cx="7701771" cy="3911404"/>
          </a:xfrm>
        </p:spPr>
        <p:txBody>
          <a:bodyPr/>
          <a:lstStyle/>
          <a:p>
            <a:r>
              <a:rPr lang="de-AT" dirty="0"/>
              <a:t>Klimawandel betrifft alle Länder und Regionen der Erde</a:t>
            </a:r>
          </a:p>
          <a:p>
            <a:r>
              <a:rPr lang="de-AT" dirty="0"/>
              <a:t>Klimawandel ist für mehr als die Hälfte der Jugendlichen in Europa die wichtigste globale Herausforderung (Eurobarometer-Umfrage 2022)</a:t>
            </a:r>
          </a:p>
          <a:p>
            <a:r>
              <a:rPr lang="de-AT" dirty="0"/>
              <a:t>Handeln auf globaler Ebene notwendig</a:t>
            </a:r>
          </a:p>
          <a:p>
            <a:r>
              <a:rPr lang="de-AT" dirty="0"/>
              <a:t>Mithilfe jedes Einzelnen</a:t>
            </a:r>
          </a:p>
          <a:p>
            <a:r>
              <a:rPr lang="de-AT" dirty="0"/>
              <a:t>Senkung der Verkehrsemissionen</a:t>
            </a:r>
          </a:p>
          <a:p>
            <a:r>
              <a:rPr lang="de-AT" dirty="0"/>
              <a:t>Verkehrsverlagerung: Wasserstraße und Schiene als nachhaltige Verkehrsträger</a:t>
            </a:r>
          </a:p>
          <a:p>
            <a:endParaRPr lang="de-AT" dirty="0"/>
          </a:p>
        </p:txBody>
      </p:sp>
      <p:sp>
        <p:nvSpPr>
          <p:cNvPr id="3" name="Titel 2">
            <a:extLst>
              <a:ext uri="{FF2B5EF4-FFF2-40B4-BE49-F238E27FC236}">
                <a16:creationId xmlns:a16="http://schemas.microsoft.com/office/drawing/2014/main" id="{F06B8562-0353-AEFF-70A5-2945579EE9E1}"/>
              </a:ext>
            </a:extLst>
          </p:cNvPr>
          <p:cNvSpPr>
            <a:spLocks noGrp="1"/>
          </p:cNvSpPr>
          <p:nvPr>
            <p:ph type="title"/>
          </p:nvPr>
        </p:nvSpPr>
        <p:spPr/>
        <p:txBody>
          <a:bodyPr/>
          <a:lstStyle/>
          <a:p>
            <a:r>
              <a:rPr lang="de-AT" dirty="0"/>
              <a:t>Wir müssen handeln!</a:t>
            </a:r>
          </a:p>
        </p:txBody>
      </p:sp>
      <p:pic>
        <p:nvPicPr>
          <p:cNvPr id="4" name="Picture 2">
            <a:extLst>
              <a:ext uri="{FF2B5EF4-FFF2-40B4-BE49-F238E27FC236}">
                <a16:creationId xmlns:a16="http://schemas.microsoft.com/office/drawing/2014/main" id="{A6C930E7-93D2-09AD-0480-F49938E1795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6947" y="1847284"/>
            <a:ext cx="2615563" cy="2615563"/>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12">
            <a:extLst>
              <a:ext uri="{FF2B5EF4-FFF2-40B4-BE49-F238E27FC236}">
                <a16:creationId xmlns:a16="http://schemas.microsoft.com/office/drawing/2014/main" id="{52AE017F-37E6-D9AC-A23F-63EF9D957989}"/>
              </a:ext>
            </a:extLst>
          </p:cNvPr>
          <p:cNvSpPr txBox="1"/>
          <p:nvPr/>
        </p:nvSpPr>
        <p:spPr>
          <a:xfrm>
            <a:off x="902732" y="6536730"/>
            <a:ext cx="1957426"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 </a:t>
            </a:r>
            <a:r>
              <a:rPr lang="de-AT" sz="800" dirty="0" err="1">
                <a:latin typeface="Mangal Pro" panose="00000500000000000000" pitchFamily="2" charset="0"/>
                <a:cs typeface="Mangal Pro" panose="00000500000000000000" pitchFamily="2" charset="0"/>
              </a:rPr>
              <a:t>Freepik</a:t>
            </a:r>
            <a:endParaRPr lang="de-AT" sz="800" dirty="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1736843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3853057-E218-EE05-5CE0-A8DB0E5582A2}"/>
              </a:ext>
            </a:extLst>
          </p:cNvPr>
          <p:cNvSpPr>
            <a:spLocks noGrp="1"/>
          </p:cNvSpPr>
          <p:nvPr>
            <p:ph idx="1"/>
          </p:nvPr>
        </p:nvSpPr>
        <p:spPr>
          <a:xfrm>
            <a:off x="838200" y="1847284"/>
            <a:ext cx="10515600" cy="4229320"/>
          </a:xfrm>
        </p:spPr>
        <p:txBody>
          <a:bodyPr>
            <a:normAutofit fontScale="92500" lnSpcReduction="10000"/>
          </a:bodyPr>
          <a:lstStyle/>
          <a:p>
            <a:pPr marL="0" indent="0">
              <a:buNone/>
            </a:pPr>
            <a:r>
              <a:rPr lang="de-AT" dirty="0"/>
              <a:t>Die Dekarbonisierung des Verkehrs erfordert weit mehr als nur alternative Antriebe.</a:t>
            </a:r>
          </a:p>
          <a:p>
            <a:pPr marL="0" indent="0">
              <a:buNone/>
            </a:pPr>
            <a:endParaRPr lang="de-AT" dirty="0"/>
          </a:p>
          <a:p>
            <a:pPr marL="0" indent="0">
              <a:buNone/>
            </a:pPr>
            <a:r>
              <a:rPr lang="de-AT" dirty="0"/>
              <a:t>Unser Konsumverhalten hat Auswirkungen auf den Güterverkehr:</a:t>
            </a:r>
          </a:p>
          <a:p>
            <a:r>
              <a:rPr lang="de-AT" dirty="0"/>
              <a:t>jede Online-Bestellung erzeugt Verkehr</a:t>
            </a:r>
          </a:p>
          <a:p>
            <a:r>
              <a:rPr lang="de-AT" dirty="0"/>
              <a:t>schnelle Lieferung = mehr Emissionen</a:t>
            </a:r>
          </a:p>
          <a:p>
            <a:r>
              <a:rPr lang="de-AT" dirty="0"/>
              <a:t>Rücksendungen belasten die Umwelt</a:t>
            </a:r>
          </a:p>
          <a:p>
            <a:r>
              <a:rPr lang="de-AT" dirty="0"/>
              <a:t>Produkte aus Übersee = lange Transportwege</a:t>
            </a:r>
          </a:p>
          <a:p>
            <a:r>
              <a:rPr lang="de-AT" dirty="0"/>
              <a:t>regionale Produkte = kürzere Wege</a:t>
            </a:r>
          </a:p>
          <a:p>
            <a:r>
              <a:rPr lang="de-AT" dirty="0"/>
              <a:t>weniger aber bewusster konsumieren</a:t>
            </a:r>
          </a:p>
          <a:p>
            <a:endParaRPr lang="de-AT" dirty="0"/>
          </a:p>
          <a:p>
            <a:pPr marL="0" indent="0">
              <a:buNone/>
            </a:pPr>
            <a:r>
              <a:rPr lang="de-AT" dirty="0"/>
              <a:t>Auch unser eigenes Verkehrsverhalten spielt eine wichtige Rolle bei der Reduktion von Emissionen!</a:t>
            </a:r>
          </a:p>
          <a:p>
            <a:endParaRPr lang="de-AT" dirty="0"/>
          </a:p>
        </p:txBody>
      </p:sp>
      <p:sp>
        <p:nvSpPr>
          <p:cNvPr id="3" name="Titel 2">
            <a:extLst>
              <a:ext uri="{FF2B5EF4-FFF2-40B4-BE49-F238E27FC236}">
                <a16:creationId xmlns:a16="http://schemas.microsoft.com/office/drawing/2014/main" id="{F74B7C78-1059-8F21-82D1-CF96D1CB4B1B}"/>
              </a:ext>
            </a:extLst>
          </p:cNvPr>
          <p:cNvSpPr>
            <a:spLocks noGrp="1"/>
          </p:cNvSpPr>
          <p:nvPr>
            <p:ph type="title"/>
          </p:nvPr>
        </p:nvSpPr>
        <p:spPr/>
        <p:txBody>
          <a:bodyPr/>
          <a:lstStyle/>
          <a:p>
            <a:r>
              <a:rPr lang="de-AT" dirty="0"/>
              <a:t>Unser Konsumverhalten</a:t>
            </a:r>
          </a:p>
        </p:txBody>
      </p:sp>
    </p:spTree>
    <p:extLst>
      <p:ext uri="{BB962C8B-B14F-4D97-AF65-F5344CB8AC3E}">
        <p14:creationId xmlns:p14="http://schemas.microsoft.com/office/powerpoint/2010/main" val="640286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AC07A0A-F43B-D9EB-0B30-6C620140A50F}"/>
              </a:ext>
            </a:extLst>
          </p:cNvPr>
          <p:cNvSpPr>
            <a:spLocks noGrp="1"/>
          </p:cNvSpPr>
          <p:nvPr>
            <p:ph type="title"/>
          </p:nvPr>
        </p:nvSpPr>
        <p:spPr/>
        <p:txBody>
          <a:bodyPr>
            <a:normAutofit/>
          </a:bodyPr>
          <a:lstStyle/>
          <a:p>
            <a:r>
              <a:rPr lang="de-AT" sz="3000" dirty="0"/>
              <a:t>Wie nachhaltig kaufst du ein?</a:t>
            </a:r>
          </a:p>
        </p:txBody>
      </p:sp>
      <p:sp>
        <p:nvSpPr>
          <p:cNvPr id="5" name="Inhaltsplatzhalter 4">
            <a:extLst>
              <a:ext uri="{FF2B5EF4-FFF2-40B4-BE49-F238E27FC236}">
                <a16:creationId xmlns:a16="http://schemas.microsoft.com/office/drawing/2014/main" id="{DF03EAB2-6497-74BE-BFCC-CC19B8A5C7ED}"/>
              </a:ext>
            </a:extLst>
          </p:cNvPr>
          <p:cNvSpPr>
            <a:spLocks noGrp="1"/>
          </p:cNvSpPr>
          <p:nvPr>
            <p:ph idx="1"/>
          </p:nvPr>
        </p:nvSpPr>
        <p:spPr/>
        <p:txBody>
          <a:bodyPr/>
          <a:lstStyle/>
          <a:p>
            <a:pPr marL="0" indent="0">
              <a:buNone/>
            </a:pPr>
            <a:r>
              <a:rPr lang="de-AT" dirty="0"/>
              <a:t>Gruppenarbeit:</a:t>
            </a:r>
          </a:p>
          <a:p>
            <a:r>
              <a:rPr lang="de-AT" dirty="0"/>
              <a:t>Erstellt eine Online-Umfrage (z.B. </a:t>
            </a:r>
            <a:r>
              <a:rPr lang="de-AT" dirty="0" err="1"/>
              <a:t>Mentimeter</a:t>
            </a:r>
            <a:r>
              <a:rPr lang="de-AT" dirty="0"/>
              <a:t>) zum Konsumverhalten</a:t>
            </a:r>
          </a:p>
          <a:p>
            <a:r>
              <a:rPr lang="de-AT" dirty="0"/>
              <a:t>Überlegt welches Frageformat ihr verwenden möchtet (z.B. Multiple Choice, Ranking, Skala, offene Formate)</a:t>
            </a:r>
          </a:p>
          <a:p>
            <a:r>
              <a:rPr lang="de-AT" dirty="0"/>
              <a:t>Erstellt 4-5 Fragen, die ihr eure </a:t>
            </a:r>
            <a:r>
              <a:rPr lang="de-AT" dirty="0" err="1"/>
              <a:t>Mitschüler:innen</a:t>
            </a:r>
            <a:r>
              <a:rPr lang="de-AT" dirty="0"/>
              <a:t> zum Thema Konsumverhalten stellen möchtet.</a:t>
            </a:r>
          </a:p>
          <a:p>
            <a:r>
              <a:rPr lang="de-AT" dirty="0"/>
              <a:t>Tauscht die Umfragen mit den anderen Gruppen aus und beantwortet die Fragen der anderen Teams.</a:t>
            </a:r>
          </a:p>
          <a:p>
            <a:r>
              <a:rPr lang="de-AT" dirty="0"/>
              <a:t>Vergleicht und diskutiert die Ergebnisse.</a:t>
            </a:r>
          </a:p>
        </p:txBody>
      </p:sp>
    </p:spTree>
    <p:extLst>
      <p:ext uri="{BB962C8B-B14F-4D97-AF65-F5344CB8AC3E}">
        <p14:creationId xmlns:p14="http://schemas.microsoft.com/office/powerpoint/2010/main" val="3368800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8E748-13E5-76BF-F612-194F381D777B}"/>
            </a:ext>
          </a:extLst>
        </p:cNvPr>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D0E66B4F-46AA-35B1-74A6-380A026755B0}"/>
              </a:ext>
            </a:extLst>
          </p:cNvPr>
          <p:cNvGraphicFramePr/>
          <p:nvPr>
            <p:extLst>
              <p:ext uri="{D42A27DB-BD31-4B8C-83A1-F6EECF244321}">
                <p14:modId xmlns:p14="http://schemas.microsoft.com/office/powerpoint/2010/main" val="1520412586"/>
              </p:ext>
            </p:extLst>
          </p:nvPr>
        </p:nvGraphicFramePr>
        <p:xfrm>
          <a:off x="321533" y="1733667"/>
          <a:ext cx="11322725" cy="3750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70325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9F1EA5-E6DC-AFCF-08D5-DA8FC6F21D31}"/>
              </a:ext>
            </a:extLst>
          </p:cNvPr>
          <p:cNvSpPr>
            <a:spLocks noGrp="1"/>
          </p:cNvSpPr>
          <p:nvPr>
            <p:ph idx="1"/>
          </p:nvPr>
        </p:nvSpPr>
        <p:spPr/>
        <p:txBody>
          <a:bodyPr>
            <a:normAutofit lnSpcReduction="10000"/>
          </a:bodyPr>
          <a:lstStyle/>
          <a:p>
            <a:pPr>
              <a:lnSpc>
                <a:spcPct val="150000"/>
              </a:lnSpc>
            </a:pPr>
            <a:r>
              <a:rPr lang="de-AT" dirty="0"/>
              <a:t>Digitalisierung und intelligente Steuerung</a:t>
            </a:r>
          </a:p>
          <a:p>
            <a:pPr>
              <a:lnSpc>
                <a:spcPct val="150000"/>
              </a:lnSpc>
            </a:pPr>
            <a:r>
              <a:rPr lang="de-AT" dirty="0"/>
              <a:t>Nachhaltige Verpackungen</a:t>
            </a:r>
          </a:p>
          <a:p>
            <a:pPr>
              <a:lnSpc>
                <a:spcPct val="150000"/>
              </a:lnSpc>
            </a:pPr>
            <a:r>
              <a:rPr lang="de-AT" dirty="0"/>
              <a:t>Nachhaltige Lager- und Umschlagzentren</a:t>
            </a:r>
          </a:p>
          <a:p>
            <a:pPr>
              <a:lnSpc>
                <a:spcPct val="150000"/>
              </a:lnSpc>
            </a:pPr>
            <a:r>
              <a:rPr lang="de-AT" dirty="0"/>
              <a:t>Kreislaufwirtschaft</a:t>
            </a:r>
          </a:p>
          <a:p>
            <a:pPr>
              <a:lnSpc>
                <a:spcPct val="150000"/>
              </a:lnSpc>
            </a:pPr>
            <a:r>
              <a:rPr lang="de-AT" dirty="0"/>
              <a:t>Nachhaltige Lieferketten</a:t>
            </a:r>
          </a:p>
          <a:p>
            <a:pPr>
              <a:lnSpc>
                <a:spcPct val="150000"/>
              </a:lnSpc>
            </a:pPr>
            <a:r>
              <a:rPr lang="de-AT" dirty="0"/>
              <a:t>CO₂-Monitoring &amp; Kompensation</a:t>
            </a:r>
          </a:p>
          <a:p>
            <a:pPr>
              <a:lnSpc>
                <a:spcPct val="150000"/>
              </a:lnSpc>
            </a:pPr>
            <a:r>
              <a:rPr lang="de-AT" dirty="0"/>
              <a:t>Dekarbonisierung des Verkehrs</a:t>
            </a:r>
          </a:p>
        </p:txBody>
      </p:sp>
      <p:sp>
        <p:nvSpPr>
          <p:cNvPr id="3" name="Title 2">
            <a:extLst>
              <a:ext uri="{FF2B5EF4-FFF2-40B4-BE49-F238E27FC236}">
                <a16:creationId xmlns:a16="http://schemas.microsoft.com/office/drawing/2014/main" id="{F942C0DE-F074-3716-7840-2B2A008FF4A8}"/>
              </a:ext>
            </a:extLst>
          </p:cNvPr>
          <p:cNvSpPr>
            <a:spLocks noGrp="1"/>
          </p:cNvSpPr>
          <p:nvPr>
            <p:ph type="title"/>
          </p:nvPr>
        </p:nvSpPr>
        <p:spPr/>
        <p:txBody>
          <a:bodyPr>
            <a:normAutofit/>
          </a:bodyPr>
          <a:lstStyle/>
          <a:p>
            <a:r>
              <a:rPr lang="de-AT" sz="3000" dirty="0"/>
              <a:t>Nachhaltige Technologien in der Logistik</a:t>
            </a:r>
          </a:p>
        </p:txBody>
      </p:sp>
    </p:spTree>
    <p:extLst>
      <p:ext uri="{BB962C8B-B14F-4D97-AF65-F5344CB8AC3E}">
        <p14:creationId xmlns:p14="http://schemas.microsoft.com/office/powerpoint/2010/main" val="29343993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E2419D9-A927-D171-A35E-6647EBB9BF44}"/>
              </a:ext>
            </a:extLst>
          </p:cNvPr>
          <p:cNvSpPr>
            <a:spLocks noGrp="1"/>
          </p:cNvSpPr>
          <p:nvPr>
            <p:ph idx="1"/>
          </p:nvPr>
        </p:nvSpPr>
        <p:spPr/>
        <p:txBody>
          <a:bodyPr>
            <a:normAutofit/>
          </a:bodyPr>
          <a:lstStyle/>
          <a:p>
            <a:pPr marL="0" indent="0">
              <a:buNone/>
            </a:pPr>
            <a:r>
              <a:rPr lang="de-AT" dirty="0"/>
              <a:t>Ziel: Materialien und Produkte so lange wie möglich im Kreislauf halten</a:t>
            </a:r>
          </a:p>
          <a:p>
            <a:r>
              <a:rPr lang="de-AT" dirty="0" err="1"/>
              <a:t>Reduce</a:t>
            </a:r>
            <a:r>
              <a:rPr lang="de-AT" dirty="0"/>
              <a:t> – Reuse – Recycle</a:t>
            </a:r>
          </a:p>
          <a:p>
            <a:r>
              <a:rPr lang="de-AT" dirty="0"/>
              <a:t>Verlängerung der Produktlebensdauer</a:t>
            </a:r>
          </a:p>
          <a:p>
            <a:r>
              <a:rPr lang="de-AT" dirty="0"/>
              <a:t>Reparatur, Wiederverwendung, Recycling statt Wegwerfen</a:t>
            </a:r>
          </a:p>
          <a:p>
            <a:r>
              <a:rPr lang="de-AT" dirty="0"/>
              <a:t>Ressourcenschonung &amp; CO₂-Reduktion</a:t>
            </a:r>
          </a:p>
          <a:p>
            <a:pPr marL="0" indent="0">
              <a:buNone/>
            </a:pPr>
            <a:endParaRPr lang="de-AT" dirty="0"/>
          </a:p>
          <a:p>
            <a:pPr marL="0" indent="0">
              <a:buNone/>
            </a:pPr>
            <a:r>
              <a:rPr lang="de-AT" dirty="0"/>
              <a:t>Beispiele:</a:t>
            </a:r>
          </a:p>
          <a:p>
            <a:r>
              <a:rPr lang="de-AT" dirty="0"/>
              <a:t>Wiederverwendbare Versandverpackungen</a:t>
            </a:r>
          </a:p>
          <a:p>
            <a:r>
              <a:rPr lang="de-AT" dirty="0"/>
              <a:t>Fairphone: Smartphone mit modularer Bauweise für einfache Reparatur und Recycling</a:t>
            </a:r>
          </a:p>
        </p:txBody>
      </p:sp>
      <p:sp>
        <p:nvSpPr>
          <p:cNvPr id="3" name="Titel 2">
            <a:extLst>
              <a:ext uri="{FF2B5EF4-FFF2-40B4-BE49-F238E27FC236}">
                <a16:creationId xmlns:a16="http://schemas.microsoft.com/office/drawing/2014/main" id="{044D7935-E3AA-6530-D829-C7653A3F5BD6}"/>
              </a:ext>
            </a:extLst>
          </p:cNvPr>
          <p:cNvSpPr>
            <a:spLocks noGrp="1"/>
          </p:cNvSpPr>
          <p:nvPr>
            <p:ph type="title"/>
          </p:nvPr>
        </p:nvSpPr>
        <p:spPr/>
        <p:txBody>
          <a:bodyPr/>
          <a:lstStyle/>
          <a:p>
            <a:r>
              <a:rPr lang="de-AT" dirty="0"/>
              <a:t>Kreislaufwirtschaft</a:t>
            </a:r>
          </a:p>
        </p:txBody>
      </p:sp>
    </p:spTree>
    <p:extLst>
      <p:ext uri="{BB962C8B-B14F-4D97-AF65-F5344CB8AC3E}">
        <p14:creationId xmlns:p14="http://schemas.microsoft.com/office/powerpoint/2010/main" val="2862895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Mehrwegverpackungen und Versandtaschen">
            <a:extLst>
              <a:ext uri="{FF2B5EF4-FFF2-40B4-BE49-F238E27FC236}">
                <a16:creationId xmlns:a16="http://schemas.microsoft.com/office/drawing/2014/main" id="{55AA5359-4E4A-2ADA-349F-2B765DC72A6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67666" y="2224216"/>
            <a:ext cx="4739827" cy="3160584"/>
          </a:xfrm>
        </p:spPr>
      </p:pic>
      <p:sp>
        <p:nvSpPr>
          <p:cNvPr id="3" name="Titel 2">
            <a:extLst>
              <a:ext uri="{FF2B5EF4-FFF2-40B4-BE49-F238E27FC236}">
                <a16:creationId xmlns:a16="http://schemas.microsoft.com/office/drawing/2014/main" id="{A83B03D4-22E5-243C-4D94-72B551C5242C}"/>
              </a:ext>
            </a:extLst>
          </p:cNvPr>
          <p:cNvSpPr>
            <a:spLocks noGrp="1"/>
          </p:cNvSpPr>
          <p:nvPr>
            <p:ph type="title"/>
          </p:nvPr>
        </p:nvSpPr>
        <p:spPr/>
        <p:txBody>
          <a:bodyPr/>
          <a:lstStyle/>
          <a:p>
            <a:r>
              <a:rPr lang="de-AT" dirty="0"/>
              <a:t>Grüne Verpackung „Post Loop“</a:t>
            </a:r>
          </a:p>
        </p:txBody>
      </p:sp>
      <p:sp>
        <p:nvSpPr>
          <p:cNvPr id="6" name="Textfeld 12">
            <a:extLst>
              <a:ext uri="{FF2B5EF4-FFF2-40B4-BE49-F238E27FC236}">
                <a16:creationId xmlns:a16="http://schemas.microsoft.com/office/drawing/2014/main" id="{46405648-84D2-0C7E-9C00-2F0554E7F11D}"/>
              </a:ext>
            </a:extLst>
          </p:cNvPr>
          <p:cNvSpPr txBox="1"/>
          <p:nvPr/>
        </p:nvSpPr>
        <p:spPr>
          <a:xfrm>
            <a:off x="911697" y="6509836"/>
            <a:ext cx="1773838"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 Österreichische Post</a:t>
            </a:r>
          </a:p>
        </p:txBody>
      </p:sp>
      <p:sp>
        <p:nvSpPr>
          <p:cNvPr id="7" name="Inhaltsplatzhalter 1">
            <a:extLst>
              <a:ext uri="{FF2B5EF4-FFF2-40B4-BE49-F238E27FC236}">
                <a16:creationId xmlns:a16="http://schemas.microsoft.com/office/drawing/2014/main" id="{EFBC5119-A800-596A-621D-2E8C9E7DFB1E}"/>
              </a:ext>
            </a:extLst>
          </p:cNvPr>
          <p:cNvSpPr txBox="1">
            <a:spLocks/>
          </p:cNvSpPr>
          <p:nvPr/>
        </p:nvSpPr>
        <p:spPr>
          <a:xfrm>
            <a:off x="838200" y="1847284"/>
            <a:ext cx="5834449" cy="39114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Wingdings" panose="05000000000000000000" pitchFamily="2" charset="2"/>
              <a:buChar char="§"/>
              <a:defRPr sz="2000" kern="1200">
                <a:solidFill>
                  <a:schemeClr val="tx1"/>
                </a:solidFill>
                <a:latin typeface="Mangal Pro" panose="00000500000000000000" pitchFamily="2" charset="0"/>
                <a:ea typeface="+mn-ea"/>
                <a:cs typeface="Mangal Pro" panose="00000500000000000000" pitchFamily="2" charset="0"/>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angal Pro" panose="00000500000000000000" pitchFamily="2" charset="0"/>
                <a:ea typeface="+mn-ea"/>
                <a:cs typeface="Mangal Pro" panose="00000500000000000000" pitchFamily="2" charset="0"/>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1600" kern="1200">
                <a:solidFill>
                  <a:schemeClr val="tx1"/>
                </a:solidFill>
                <a:latin typeface="Mangal Pro" panose="00000500000000000000" pitchFamily="2" charset="0"/>
                <a:ea typeface="+mn-ea"/>
                <a:cs typeface="Mangal Pro" panose="00000500000000000000" pitchFamily="2" charset="0"/>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400" kern="1200">
                <a:solidFill>
                  <a:schemeClr val="tx1"/>
                </a:solidFill>
                <a:latin typeface="Mangal Pro" panose="00000500000000000000" pitchFamily="2" charset="0"/>
                <a:ea typeface="+mn-ea"/>
                <a:cs typeface="Mangal Pro" panose="00000500000000000000" pitchFamily="2" charset="0"/>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
              <a:defRPr sz="1200" kern="1200">
                <a:solidFill>
                  <a:schemeClr val="tx1"/>
                </a:solidFill>
                <a:latin typeface="Mangal Pro" panose="00000500000000000000" pitchFamily="2" charset="0"/>
                <a:ea typeface="+mn-ea"/>
                <a:cs typeface="Mangal Pro"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AT" dirty="0"/>
              <a:t>Wiederverwendbare Versandtaschen und Pakete</a:t>
            </a:r>
          </a:p>
          <a:p>
            <a:r>
              <a:rPr lang="de-AT" dirty="0"/>
              <a:t>Erfolgreiche Markteinführung nach Pilotprojekt der FH OÖ und der Österreichischen Post mit mehreren Unternehmen</a:t>
            </a:r>
          </a:p>
          <a:p>
            <a:r>
              <a:rPr lang="de-AT" dirty="0"/>
              <a:t>Versand von Online-Bestellungen in Loop-Verpackung</a:t>
            </a:r>
          </a:p>
          <a:p>
            <a:r>
              <a:rPr lang="de-AT" dirty="0"/>
              <a:t>Rückgabe der Verpackung durch </a:t>
            </a:r>
            <a:r>
              <a:rPr lang="de-AT" dirty="0" err="1"/>
              <a:t>Kund:innen</a:t>
            </a:r>
            <a:endParaRPr lang="de-AT" dirty="0"/>
          </a:p>
          <a:p>
            <a:r>
              <a:rPr lang="de-AT" dirty="0"/>
              <a:t>Je nach Verpackungsart 10- und 100-Mal wiederverwendbar</a:t>
            </a:r>
          </a:p>
          <a:p>
            <a:pPr marL="0" indent="0">
              <a:buFont typeface="Wingdings" panose="05000000000000000000" pitchFamily="2" charset="2"/>
              <a:buNone/>
            </a:pPr>
            <a:endParaRPr lang="de-AT" dirty="0"/>
          </a:p>
        </p:txBody>
      </p:sp>
    </p:spTree>
    <p:extLst>
      <p:ext uri="{BB962C8B-B14F-4D97-AF65-F5344CB8AC3E}">
        <p14:creationId xmlns:p14="http://schemas.microsoft.com/office/powerpoint/2010/main" val="35907753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79B7E0-FA02-2369-CCE4-D6B943B4E20B}"/>
              </a:ext>
            </a:extLst>
          </p:cNvPr>
          <p:cNvSpPr>
            <a:spLocks noGrp="1"/>
          </p:cNvSpPr>
          <p:nvPr>
            <p:ph type="title"/>
          </p:nvPr>
        </p:nvSpPr>
        <p:spPr/>
        <p:txBody>
          <a:bodyPr>
            <a:normAutofit fontScale="90000"/>
          </a:bodyPr>
          <a:lstStyle/>
          <a:p>
            <a:r>
              <a:rPr lang="de-AT" dirty="0"/>
              <a:t>Pitch zu innovativen Verpackungs- oder Kreislaufwirtschaftsprojekten</a:t>
            </a:r>
          </a:p>
        </p:txBody>
      </p:sp>
      <p:sp>
        <p:nvSpPr>
          <p:cNvPr id="3" name="Inhaltsplatzhalter 2">
            <a:extLst>
              <a:ext uri="{FF2B5EF4-FFF2-40B4-BE49-F238E27FC236}">
                <a16:creationId xmlns:a16="http://schemas.microsoft.com/office/drawing/2014/main" id="{006683E0-E51B-5022-03BA-7C0867967993}"/>
              </a:ext>
            </a:extLst>
          </p:cNvPr>
          <p:cNvSpPr>
            <a:spLocks noGrp="1"/>
          </p:cNvSpPr>
          <p:nvPr>
            <p:ph idx="1"/>
          </p:nvPr>
        </p:nvSpPr>
        <p:spPr/>
        <p:txBody>
          <a:bodyPr>
            <a:normAutofit fontScale="92500" lnSpcReduction="20000"/>
          </a:bodyPr>
          <a:lstStyle/>
          <a:p>
            <a:pPr>
              <a:lnSpc>
                <a:spcPct val="110000"/>
              </a:lnSpc>
            </a:pPr>
            <a:r>
              <a:rPr lang="de-AT" dirty="0"/>
              <a:t>Findet ein innovatives Projekt oder Unternehmen im Bereich nachhaltiger Verpackung oder Kreislaufwirtschaft.</a:t>
            </a:r>
          </a:p>
          <a:p>
            <a:pPr>
              <a:lnSpc>
                <a:spcPct val="110000"/>
              </a:lnSpc>
            </a:pPr>
            <a:r>
              <a:rPr lang="de-AT" dirty="0"/>
              <a:t>Bereitet einen kurzen Pitch (3–5 Minuten) vor, in dem ihr das Projekt vorstellt und erklärt, warum es nachhaltig und zukunftsweisend ist.</a:t>
            </a:r>
          </a:p>
          <a:p>
            <a:pPr>
              <a:lnSpc>
                <a:spcPct val="110000"/>
              </a:lnSpc>
            </a:pPr>
            <a:endParaRPr lang="de-AT" dirty="0"/>
          </a:p>
          <a:p>
            <a:pPr marL="0" indent="0">
              <a:lnSpc>
                <a:spcPct val="110000"/>
              </a:lnSpc>
              <a:buNone/>
            </a:pPr>
            <a:r>
              <a:rPr lang="de-AT" dirty="0"/>
              <a:t>Hilfreiche Leitfragen:</a:t>
            </a:r>
          </a:p>
          <a:p>
            <a:r>
              <a:rPr lang="de-AT" dirty="0"/>
              <a:t>Was ist das Ziel des Projekts/Unternehmens?</a:t>
            </a:r>
          </a:p>
          <a:p>
            <a:r>
              <a:rPr lang="de-AT" dirty="0"/>
              <a:t>Welche Materialien oder Technologien werden verwendet?</a:t>
            </a:r>
          </a:p>
          <a:p>
            <a:r>
              <a:rPr lang="de-AT" dirty="0"/>
              <a:t>Wie wird Abfall vermieden oder reduziert?</a:t>
            </a:r>
          </a:p>
          <a:p>
            <a:r>
              <a:rPr lang="de-AT" dirty="0"/>
              <a:t>Gibt es ein Rücknahmesystem oder Wiederverwendung?</a:t>
            </a:r>
          </a:p>
          <a:p>
            <a:r>
              <a:rPr lang="de-AT" dirty="0"/>
              <a:t>Würdet ihr das Produkt selbst nutzen oder empfehlen?</a:t>
            </a:r>
          </a:p>
        </p:txBody>
      </p:sp>
    </p:spTree>
    <p:extLst>
      <p:ext uri="{BB962C8B-B14F-4D97-AF65-F5344CB8AC3E}">
        <p14:creationId xmlns:p14="http://schemas.microsoft.com/office/powerpoint/2010/main" val="35736939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3FEA49C-EBC5-BB73-41C9-036D94144745}"/>
              </a:ext>
            </a:extLst>
          </p:cNvPr>
          <p:cNvSpPr>
            <a:spLocks noGrp="1"/>
          </p:cNvSpPr>
          <p:nvPr>
            <p:ph idx="1"/>
          </p:nvPr>
        </p:nvSpPr>
        <p:spPr/>
        <p:txBody>
          <a:bodyPr>
            <a:normAutofit fontScale="92500" lnSpcReduction="10000"/>
          </a:bodyPr>
          <a:lstStyle/>
          <a:p>
            <a:pPr marL="0" indent="0">
              <a:lnSpc>
                <a:spcPct val="100000"/>
              </a:lnSpc>
              <a:buNone/>
            </a:pPr>
            <a:r>
              <a:rPr lang="de-AT" dirty="0"/>
              <a:t>berücksichtigt ökologische, soziale und ökonomische Aspekte entlang des gesamten Produktlebenszyklus:</a:t>
            </a:r>
          </a:p>
          <a:p>
            <a:pPr marL="0" indent="0">
              <a:lnSpc>
                <a:spcPct val="100000"/>
              </a:lnSpc>
              <a:buNone/>
            </a:pPr>
            <a:endParaRPr lang="de-AT" dirty="0"/>
          </a:p>
          <a:p>
            <a:r>
              <a:rPr lang="de-AT" dirty="0"/>
              <a:t>Transparenz über Herkunft und Produktionsbedingungen</a:t>
            </a:r>
          </a:p>
          <a:p>
            <a:r>
              <a:rPr lang="de-AT" dirty="0"/>
              <a:t>Vermeidung von Überproduktion</a:t>
            </a:r>
          </a:p>
          <a:p>
            <a:r>
              <a:rPr lang="de-AT" dirty="0"/>
              <a:t>Faire Arbeitsbedingungen und soziale Standards</a:t>
            </a:r>
          </a:p>
          <a:p>
            <a:r>
              <a:rPr lang="de-AT" dirty="0"/>
              <a:t>Ressourcenschonung und CO₂-Reduktion in Transport &amp; Produktion</a:t>
            </a:r>
          </a:p>
          <a:p>
            <a:r>
              <a:rPr lang="de-AT" dirty="0"/>
              <a:t>Einhaltung von Umwelt- und Sozialstandards (z. B. Lieferkettengesetz)</a:t>
            </a:r>
          </a:p>
          <a:p>
            <a:endParaRPr lang="de-AT" dirty="0"/>
          </a:p>
          <a:p>
            <a:pPr marL="0" indent="0">
              <a:buNone/>
            </a:pPr>
            <a:r>
              <a:rPr lang="de-AT" dirty="0"/>
              <a:t>Beispiel:</a:t>
            </a:r>
          </a:p>
          <a:p>
            <a:pPr marL="0" indent="0">
              <a:buNone/>
            </a:pPr>
            <a:r>
              <a:rPr lang="de-AT" dirty="0"/>
              <a:t>VAUDE – deutscher Outdoor-Ausrüster: faire und nachhaltige Lieferkette in Textilbranche</a:t>
            </a:r>
          </a:p>
        </p:txBody>
      </p:sp>
      <p:sp>
        <p:nvSpPr>
          <p:cNvPr id="3" name="Titel 2">
            <a:extLst>
              <a:ext uri="{FF2B5EF4-FFF2-40B4-BE49-F238E27FC236}">
                <a16:creationId xmlns:a16="http://schemas.microsoft.com/office/drawing/2014/main" id="{08B66A46-035D-70C1-04EB-99E19E69558B}"/>
              </a:ext>
            </a:extLst>
          </p:cNvPr>
          <p:cNvSpPr>
            <a:spLocks noGrp="1"/>
          </p:cNvSpPr>
          <p:nvPr>
            <p:ph type="title"/>
          </p:nvPr>
        </p:nvSpPr>
        <p:spPr/>
        <p:txBody>
          <a:bodyPr/>
          <a:lstStyle/>
          <a:p>
            <a:r>
              <a:rPr lang="de-AT" dirty="0"/>
              <a:t>Nachhaltige Lieferketten</a:t>
            </a:r>
          </a:p>
        </p:txBody>
      </p:sp>
    </p:spTree>
    <p:extLst>
      <p:ext uri="{BB962C8B-B14F-4D97-AF65-F5344CB8AC3E}">
        <p14:creationId xmlns:p14="http://schemas.microsoft.com/office/powerpoint/2010/main" val="1451213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E4AD30-E882-2BC1-6F0B-9219249DE9C9}"/>
              </a:ext>
            </a:extLst>
          </p:cNvPr>
          <p:cNvSpPr>
            <a:spLocks noGrp="1"/>
          </p:cNvSpPr>
          <p:nvPr>
            <p:ph type="title"/>
          </p:nvPr>
        </p:nvSpPr>
        <p:spPr/>
        <p:txBody>
          <a:bodyPr/>
          <a:lstStyle/>
          <a:p>
            <a:r>
              <a:rPr lang="de-AT" dirty="0"/>
              <a:t>Rollenspiel – </a:t>
            </a:r>
            <a:r>
              <a:rPr lang="de-AT" dirty="0" err="1"/>
              <a:t>Sustainability</a:t>
            </a:r>
            <a:r>
              <a:rPr lang="de-AT" dirty="0"/>
              <a:t> </a:t>
            </a:r>
            <a:r>
              <a:rPr lang="de-AT" dirty="0" err="1"/>
              <a:t>Manager:in</a:t>
            </a:r>
            <a:endParaRPr lang="de-AT" dirty="0"/>
          </a:p>
        </p:txBody>
      </p:sp>
      <p:sp>
        <p:nvSpPr>
          <p:cNvPr id="3" name="Inhaltsplatzhalter 2">
            <a:extLst>
              <a:ext uri="{FF2B5EF4-FFF2-40B4-BE49-F238E27FC236}">
                <a16:creationId xmlns:a16="http://schemas.microsoft.com/office/drawing/2014/main" id="{FAE812AA-9742-5C92-8F35-809B1FE84522}"/>
              </a:ext>
            </a:extLst>
          </p:cNvPr>
          <p:cNvSpPr>
            <a:spLocks noGrp="1"/>
          </p:cNvSpPr>
          <p:nvPr>
            <p:ph idx="1"/>
          </p:nvPr>
        </p:nvSpPr>
        <p:spPr>
          <a:xfrm>
            <a:off x="4029814" y="2070100"/>
            <a:ext cx="7740909" cy="3652012"/>
          </a:xfrm>
        </p:spPr>
        <p:txBody>
          <a:bodyPr/>
          <a:lstStyle/>
          <a:p>
            <a:pPr marL="0" indent="0">
              <a:buNone/>
            </a:pPr>
            <a:r>
              <a:rPr lang="de-AT" dirty="0"/>
              <a:t>Ihr seid das </a:t>
            </a:r>
            <a:r>
              <a:rPr lang="de-AT" dirty="0" err="1"/>
              <a:t>Sustainability</a:t>
            </a:r>
            <a:r>
              <a:rPr lang="de-AT" dirty="0"/>
              <a:t>-Team eines fiktiven Produktionsunternehmens.</a:t>
            </a:r>
          </a:p>
          <a:p>
            <a:pPr marL="0" indent="0">
              <a:buNone/>
            </a:pPr>
            <a:r>
              <a:rPr lang="de-AT" dirty="0"/>
              <a:t>Die Geschäftsführung hat euch beauftragt zu untersuchen, warum Nachhaltigkeit in der Lieferkette wichtig ist und welche Maßnahmen das Unternehmen ergreifen sollte, um umwelt- und sozialverträglicher zu werden.</a:t>
            </a:r>
          </a:p>
          <a:p>
            <a:pPr marL="0" indent="0">
              <a:buNone/>
            </a:pPr>
            <a:r>
              <a:rPr lang="de-AT" dirty="0"/>
              <a:t>Ihr bereitet eine 5–7-minütige Präsentation für ein internes Meeting vor.</a:t>
            </a:r>
          </a:p>
        </p:txBody>
      </p:sp>
    </p:spTree>
    <p:extLst>
      <p:ext uri="{BB962C8B-B14F-4D97-AF65-F5344CB8AC3E}">
        <p14:creationId xmlns:p14="http://schemas.microsoft.com/office/powerpoint/2010/main" val="1385999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5412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35193-FD02-0FD1-D22F-56379E0BAB8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97F447-E540-7C8C-C4BB-97F3D77B614D}"/>
              </a:ext>
            </a:extLst>
          </p:cNvPr>
          <p:cNvSpPr>
            <a:spLocks noGrp="1"/>
          </p:cNvSpPr>
          <p:nvPr>
            <p:ph idx="1"/>
          </p:nvPr>
        </p:nvSpPr>
        <p:spPr>
          <a:xfrm>
            <a:off x="939800" y="1775011"/>
            <a:ext cx="10515600" cy="4222377"/>
          </a:xfrm>
        </p:spPr>
        <p:txBody>
          <a:bodyPr>
            <a:noAutofit/>
          </a:bodyPr>
          <a:lstStyle/>
          <a:p>
            <a:pPr>
              <a:lnSpc>
                <a:spcPct val="150000"/>
              </a:lnSpc>
            </a:pPr>
            <a:r>
              <a:rPr lang="de-AT" sz="2200" dirty="0"/>
              <a:t>Elektrischer Antrieb</a:t>
            </a:r>
          </a:p>
          <a:p>
            <a:pPr>
              <a:lnSpc>
                <a:spcPct val="150000"/>
              </a:lnSpc>
            </a:pPr>
            <a:r>
              <a:rPr lang="de-AT" sz="2200" dirty="0"/>
              <a:t>Wasserstoff</a:t>
            </a:r>
          </a:p>
          <a:p>
            <a:pPr>
              <a:lnSpc>
                <a:spcPct val="150000"/>
              </a:lnSpc>
            </a:pPr>
            <a:r>
              <a:rPr lang="de-AT" sz="2200" dirty="0"/>
              <a:t>Hybridsysteme</a:t>
            </a:r>
          </a:p>
          <a:p>
            <a:pPr>
              <a:lnSpc>
                <a:spcPct val="150000"/>
              </a:lnSpc>
            </a:pPr>
            <a:r>
              <a:rPr lang="de-AT" sz="2200" dirty="0"/>
              <a:t>Biokraftstoffe</a:t>
            </a:r>
          </a:p>
          <a:p>
            <a:pPr>
              <a:lnSpc>
                <a:spcPct val="150000"/>
              </a:lnSpc>
            </a:pPr>
            <a:r>
              <a:rPr lang="de-AT" sz="2200" dirty="0"/>
              <a:t>E-Fuels (synthetische Kraftstoffe)</a:t>
            </a:r>
          </a:p>
          <a:p>
            <a:pPr>
              <a:lnSpc>
                <a:spcPct val="150000"/>
              </a:lnSpc>
            </a:pPr>
            <a:r>
              <a:rPr lang="de-AT" sz="2200" dirty="0"/>
              <a:t>Methanol und Ammoniak</a:t>
            </a:r>
          </a:p>
          <a:p>
            <a:pPr>
              <a:lnSpc>
                <a:spcPct val="150000"/>
              </a:lnSpc>
            </a:pPr>
            <a:r>
              <a:rPr lang="de-AT" sz="2200" dirty="0"/>
              <a:t>Multimodale Transportlösungen</a:t>
            </a:r>
          </a:p>
          <a:p>
            <a:endParaRPr lang="de-AT" sz="3200" dirty="0"/>
          </a:p>
        </p:txBody>
      </p:sp>
      <p:sp>
        <p:nvSpPr>
          <p:cNvPr id="2" name="Title 1">
            <a:extLst>
              <a:ext uri="{FF2B5EF4-FFF2-40B4-BE49-F238E27FC236}">
                <a16:creationId xmlns:a16="http://schemas.microsoft.com/office/drawing/2014/main" id="{55A04266-5E92-A27C-9610-9AC7E83E6156}"/>
              </a:ext>
            </a:extLst>
          </p:cNvPr>
          <p:cNvSpPr>
            <a:spLocks noGrp="1"/>
          </p:cNvSpPr>
          <p:nvPr>
            <p:ph type="title"/>
          </p:nvPr>
        </p:nvSpPr>
        <p:spPr/>
        <p:txBody>
          <a:bodyPr>
            <a:normAutofit/>
          </a:bodyPr>
          <a:lstStyle/>
          <a:p>
            <a:r>
              <a:rPr lang="de-AT" dirty="0"/>
              <a:t>Alternative Antriebssysteme</a:t>
            </a:r>
          </a:p>
        </p:txBody>
      </p:sp>
    </p:spTree>
    <p:extLst>
      <p:ext uri="{BB962C8B-B14F-4D97-AF65-F5344CB8AC3E}">
        <p14:creationId xmlns:p14="http://schemas.microsoft.com/office/powerpoint/2010/main" val="858686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E77ECE-6B7F-6CB3-46BB-3B2DFACFF57C}"/>
              </a:ext>
            </a:extLst>
          </p:cNvPr>
          <p:cNvSpPr>
            <a:spLocks noGrp="1"/>
          </p:cNvSpPr>
          <p:nvPr>
            <p:ph idx="1"/>
          </p:nvPr>
        </p:nvSpPr>
        <p:spPr>
          <a:xfrm>
            <a:off x="939800" y="1615055"/>
            <a:ext cx="10515600" cy="3911404"/>
          </a:xfrm>
        </p:spPr>
        <p:txBody>
          <a:bodyPr>
            <a:noAutofit/>
          </a:bodyPr>
          <a:lstStyle/>
          <a:p>
            <a:pPr marL="0" lvl="0" indent="0">
              <a:lnSpc>
                <a:spcPct val="150000"/>
              </a:lnSpc>
              <a:buNone/>
            </a:pPr>
            <a:r>
              <a:rPr lang="de-DE" altLang="de-DE" sz="2400" dirty="0"/>
              <a:t>Elektromobilität:</a:t>
            </a:r>
          </a:p>
          <a:p>
            <a:pPr>
              <a:lnSpc>
                <a:spcPct val="150000"/>
              </a:lnSpc>
            </a:pPr>
            <a:r>
              <a:rPr lang="de-DE" altLang="de-DE" sz="2400" dirty="0"/>
              <a:t>Reduktion von CO</a:t>
            </a:r>
            <a:r>
              <a:rPr lang="de-DE" altLang="de-DE" sz="2400" baseline="-25000" dirty="0"/>
              <a:t>2</a:t>
            </a:r>
            <a:r>
              <a:rPr lang="de-DE" altLang="de-DE" sz="2400" dirty="0"/>
              <a:t>-Emissionen und Lärm</a:t>
            </a:r>
          </a:p>
          <a:p>
            <a:pPr>
              <a:lnSpc>
                <a:spcPct val="150000"/>
              </a:lnSpc>
            </a:pPr>
            <a:r>
              <a:rPr lang="de-DE" altLang="de-DE" sz="2400" dirty="0"/>
              <a:t>Einsatz im urbanen Raum</a:t>
            </a:r>
          </a:p>
          <a:p>
            <a:pPr>
              <a:lnSpc>
                <a:spcPct val="150000"/>
              </a:lnSpc>
            </a:pPr>
            <a:r>
              <a:rPr lang="de-DE" altLang="de-DE" sz="2400" dirty="0"/>
              <a:t>Herausforderungen: begrenzte Reichweite, Ladezeiten und Ladeinfrastruktur, höhere Anschaffungskosten</a:t>
            </a:r>
          </a:p>
          <a:p>
            <a:pPr>
              <a:lnSpc>
                <a:spcPct val="150000"/>
              </a:lnSpc>
            </a:pPr>
            <a:r>
              <a:rPr lang="de-AT" altLang="de-DE" sz="2400" dirty="0"/>
              <a:t>Potenzial durch Digitalisierung, autonomes Fahren und alternative Stromquellen</a:t>
            </a:r>
            <a:r>
              <a:rPr lang="de-DE" altLang="de-DE" sz="2400" dirty="0"/>
              <a:t> </a:t>
            </a:r>
          </a:p>
        </p:txBody>
      </p:sp>
      <p:sp>
        <p:nvSpPr>
          <p:cNvPr id="2" name="Title 1">
            <a:extLst>
              <a:ext uri="{FF2B5EF4-FFF2-40B4-BE49-F238E27FC236}">
                <a16:creationId xmlns:a16="http://schemas.microsoft.com/office/drawing/2014/main" id="{43A38558-C4C4-5908-3A86-54F2EAD00AC9}"/>
              </a:ext>
            </a:extLst>
          </p:cNvPr>
          <p:cNvSpPr>
            <a:spLocks noGrp="1"/>
          </p:cNvSpPr>
          <p:nvPr>
            <p:ph type="title"/>
          </p:nvPr>
        </p:nvSpPr>
        <p:spPr/>
        <p:txBody>
          <a:bodyPr>
            <a:normAutofit/>
          </a:bodyPr>
          <a:lstStyle/>
          <a:p>
            <a:r>
              <a:rPr lang="de-AT" dirty="0"/>
              <a:t>Elektromobilität</a:t>
            </a:r>
          </a:p>
        </p:txBody>
      </p:sp>
      <p:pic>
        <p:nvPicPr>
          <p:cNvPr id="6" name="Picture 5">
            <a:extLst>
              <a:ext uri="{FF2B5EF4-FFF2-40B4-BE49-F238E27FC236}">
                <a16:creationId xmlns:a16="http://schemas.microsoft.com/office/drawing/2014/main" id="{4C3E36B8-5ECE-2104-AC25-61B0996D918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1888" y="1440165"/>
            <a:ext cx="1988835" cy="1988835"/>
          </a:xfrm>
          <a:prstGeom prst="rect">
            <a:avLst/>
          </a:prstGeom>
        </p:spPr>
      </p:pic>
      <p:sp>
        <p:nvSpPr>
          <p:cNvPr id="7" name="Textfeld 12">
            <a:extLst>
              <a:ext uri="{FF2B5EF4-FFF2-40B4-BE49-F238E27FC236}">
                <a16:creationId xmlns:a16="http://schemas.microsoft.com/office/drawing/2014/main" id="{DE1423DD-1910-B9AF-0C64-9572A5C7E53A}"/>
              </a:ext>
            </a:extLst>
          </p:cNvPr>
          <p:cNvSpPr txBox="1"/>
          <p:nvPr/>
        </p:nvSpPr>
        <p:spPr>
          <a:xfrm>
            <a:off x="866874" y="6527765"/>
            <a:ext cx="1396757"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 </a:t>
            </a:r>
            <a:r>
              <a:rPr lang="de-AT" sz="800" dirty="0" err="1">
                <a:latin typeface="Mangal Pro" panose="00000500000000000000" pitchFamily="2" charset="0"/>
                <a:cs typeface="Mangal Pro" panose="00000500000000000000" pitchFamily="2" charset="0"/>
              </a:rPr>
              <a:t>Flaticon</a:t>
            </a:r>
            <a:endParaRPr lang="de-AT" sz="800" dirty="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34876663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4CDB88-CFF2-8AB4-B8FA-0AEE13C6D00F}"/>
              </a:ext>
            </a:extLst>
          </p:cNvPr>
          <p:cNvSpPr>
            <a:spLocks noGrp="1"/>
          </p:cNvSpPr>
          <p:nvPr>
            <p:ph type="title"/>
          </p:nvPr>
        </p:nvSpPr>
        <p:spPr/>
        <p:txBody>
          <a:bodyPr/>
          <a:lstStyle/>
          <a:p>
            <a:r>
              <a:rPr lang="de-AT" dirty="0"/>
              <a:t>Video: Österreichische Post</a:t>
            </a:r>
          </a:p>
        </p:txBody>
      </p:sp>
      <p:pic>
        <p:nvPicPr>
          <p:cNvPr id="6" name="Onlinemedien 5" title="FINALIST 2025 - Österreichischer Logistik-Preis: Österreichische Post | VNL">
            <a:hlinkClick r:id="" action="ppaction://media"/>
            <a:extLst>
              <a:ext uri="{FF2B5EF4-FFF2-40B4-BE49-F238E27FC236}">
                <a16:creationId xmlns:a16="http://schemas.microsoft.com/office/drawing/2014/main" id="{E16E314B-9C47-B929-BE4C-DEAF3F82CAC7}"/>
              </a:ext>
            </a:extLst>
          </p:cNvPr>
          <p:cNvPicPr>
            <a:picLocks noGrp="1" noRot="1" noChangeAspect="1"/>
          </p:cNvPicPr>
          <p:nvPr>
            <p:ph idx="1"/>
            <a:videoFile r:link="rId1"/>
          </p:nvPr>
        </p:nvPicPr>
        <p:blipFill>
          <a:blip r:embed="rId4"/>
          <a:stretch>
            <a:fillRect/>
          </a:stretch>
        </p:blipFill>
        <p:spPr>
          <a:xfrm>
            <a:off x="573206" y="2060812"/>
            <a:ext cx="3120350" cy="1763043"/>
          </a:xfrm>
          <a:prstGeom prst="rect">
            <a:avLst/>
          </a:prstGeom>
        </p:spPr>
      </p:pic>
      <p:sp>
        <p:nvSpPr>
          <p:cNvPr id="4" name="Textfeld 3">
            <a:extLst>
              <a:ext uri="{FF2B5EF4-FFF2-40B4-BE49-F238E27FC236}">
                <a16:creationId xmlns:a16="http://schemas.microsoft.com/office/drawing/2014/main" id="{C39C48AC-1632-67CF-42E0-590EC8ABA7C3}"/>
              </a:ext>
            </a:extLst>
          </p:cNvPr>
          <p:cNvSpPr txBox="1"/>
          <p:nvPr/>
        </p:nvSpPr>
        <p:spPr>
          <a:xfrm>
            <a:off x="573206" y="3932127"/>
            <a:ext cx="3248167" cy="646331"/>
          </a:xfrm>
          <a:prstGeom prst="rect">
            <a:avLst/>
          </a:prstGeom>
          <a:noFill/>
        </p:spPr>
        <p:txBody>
          <a:bodyPr wrap="square" rtlCol="0">
            <a:spAutoFit/>
          </a:bodyPr>
          <a:lstStyle/>
          <a:p>
            <a:r>
              <a:rPr lang="de-AT" dirty="0">
                <a:hlinkClick r:id="rId5"/>
              </a:rPr>
              <a:t>https://www.youtube.com/watch?v=FSwgIewm3ns</a:t>
            </a:r>
            <a:endParaRPr lang="de-AT" dirty="0"/>
          </a:p>
        </p:txBody>
      </p:sp>
      <p:sp>
        <p:nvSpPr>
          <p:cNvPr id="3" name="Inhaltsplatzhalter 2">
            <a:extLst>
              <a:ext uri="{FF2B5EF4-FFF2-40B4-BE49-F238E27FC236}">
                <a16:creationId xmlns:a16="http://schemas.microsoft.com/office/drawing/2014/main" id="{E7835A44-04F5-F234-D298-8F7F6D40F644}"/>
              </a:ext>
            </a:extLst>
          </p:cNvPr>
          <p:cNvSpPr txBox="1">
            <a:spLocks/>
          </p:cNvSpPr>
          <p:nvPr/>
        </p:nvSpPr>
        <p:spPr>
          <a:xfrm>
            <a:off x="4029814" y="2060812"/>
            <a:ext cx="7740909" cy="36344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Wingdings" panose="05000000000000000000" pitchFamily="2" charset="2"/>
              <a:buChar char="§"/>
              <a:defRPr sz="2000" kern="1200">
                <a:solidFill>
                  <a:schemeClr val="tx1"/>
                </a:solidFill>
                <a:latin typeface="Mangal Pro" panose="00000500000000000000" pitchFamily="2" charset="0"/>
                <a:ea typeface="+mn-ea"/>
                <a:cs typeface="Mangal Pro" panose="00000500000000000000" pitchFamily="2" charset="0"/>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angal Pro" panose="00000500000000000000" pitchFamily="2" charset="0"/>
                <a:ea typeface="+mn-ea"/>
                <a:cs typeface="Mangal Pro" panose="00000500000000000000" pitchFamily="2" charset="0"/>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1600" kern="1200">
                <a:solidFill>
                  <a:schemeClr val="tx1"/>
                </a:solidFill>
                <a:latin typeface="Mangal Pro" panose="00000500000000000000" pitchFamily="2" charset="0"/>
                <a:ea typeface="+mn-ea"/>
                <a:cs typeface="Mangal Pro" panose="00000500000000000000" pitchFamily="2" charset="0"/>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400" kern="1200">
                <a:solidFill>
                  <a:schemeClr val="tx1"/>
                </a:solidFill>
                <a:latin typeface="Mangal Pro" panose="00000500000000000000" pitchFamily="2" charset="0"/>
                <a:ea typeface="+mn-ea"/>
                <a:cs typeface="Mangal Pro" panose="00000500000000000000" pitchFamily="2" charset="0"/>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
              <a:defRPr sz="1200" kern="1200">
                <a:solidFill>
                  <a:schemeClr val="tx1"/>
                </a:solidFill>
                <a:latin typeface="Mangal Pro" panose="00000500000000000000" pitchFamily="2" charset="0"/>
                <a:ea typeface="+mn-ea"/>
                <a:cs typeface="Mangal Pro"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de-AT" b="1" dirty="0"/>
              <a:t>Beantworte im Anschluss folgende Fragen:</a:t>
            </a:r>
            <a:endParaRPr lang="de-AT" dirty="0"/>
          </a:p>
          <a:p>
            <a:pPr marL="0" indent="0">
              <a:lnSpc>
                <a:spcPct val="100000"/>
              </a:lnSpc>
              <a:spcBef>
                <a:spcPts val="300"/>
              </a:spcBef>
              <a:spcAft>
                <a:spcPts val="300"/>
              </a:spcAft>
              <a:buNone/>
            </a:pPr>
            <a:endParaRPr lang="de-AT" dirty="0"/>
          </a:p>
          <a:p>
            <a:pPr>
              <a:lnSpc>
                <a:spcPct val="100000"/>
              </a:lnSpc>
              <a:spcBef>
                <a:spcPts val="300"/>
              </a:spcBef>
              <a:spcAft>
                <a:spcPts val="300"/>
              </a:spcAft>
            </a:pPr>
            <a:r>
              <a:rPr lang="de-AT" dirty="0"/>
              <a:t>Welche Maßnahmen setzte die </a:t>
            </a:r>
            <a:r>
              <a:rPr lang="de-AT" dirty="0" err="1"/>
              <a:t>Östereichische</a:t>
            </a:r>
            <a:r>
              <a:rPr lang="de-AT" dirty="0"/>
              <a:t> Post um die höhere Anzahl an Paketen abwickeln zu können?</a:t>
            </a:r>
          </a:p>
          <a:p>
            <a:pPr>
              <a:lnSpc>
                <a:spcPct val="100000"/>
              </a:lnSpc>
              <a:spcBef>
                <a:spcPts val="300"/>
              </a:spcBef>
              <a:spcAft>
                <a:spcPts val="300"/>
              </a:spcAft>
            </a:pPr>
            <a:r>
              <a:rPr lang="de-AT" dirty="0"/>
              <a:t>Was ist ein Auto-</a:t>
            </a:r>
            <a:r>
              <a:rPr lang="de-AT" dirty="0" err="1"/>
              <a:t>Unloader</a:t>
            </a:r>
            <a:r>
              <a:rPr lang="de-AT" dirty="0"/>
              <a:t>?</a:t>
            </a:r>
          </a:p>
          <a:p>
            <a:pPr>
              <a:lnSpc>
                <a:spcPct val="100000"/>
              </a:lnSpc>
              <a:spcBef>
                <a:spcPts val="300"/>
              </a:spcBef>
              <a:spcAft>
                <a:spcPts val="300"/>
              </a:spcAft>
            </a:pPr>
            <a:r>
              <a:rPr lang="de-AT" dirty="0"/>
              <a:t>Wie wird eine nachhaltige Zustellung auf der letzten Meile (last </a:t>
            </a:r>
            <a:r>
              <a:rPr lang="de-AT" dirty="0" err="1"/>
              <a:t>mile</a:t>
            </a:r>
            <a:r>
              <a:rPr lang="de-AT" dirty="0"/>
              <a:t>) ermöglicht?</a:t>
            </a:r>
          </a:p>
        </p:txBody>
      </p:sp>
    </p:spTree>
    <p:extLst>
      <p:ext uri="{BB962C8B-B14F-4D97-AF65-F5344CB8AC3E}">
        <p14:creationId xmlns:p14="http://schemas.microsoft.com/office/powerpoint/2010/main" val="266453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10D84F06-8DC4-A507-5E71-EA158231AA41}"/>
              </a:ext>
            </a:extLst>
          </p:cNvPr>
          <p:cNvSpPr>
            <a:spLocks noGrp="1"/>
          </p:cNvSpPr>
          <p:nvPr>
            <p:ph idx="1"/>
          </p:nvPr>
        </p:nvSpPr>
        <p:spPr>
          <a:xfrm>
            <a:off x="838200" y="1640541"/>
            <a:ext cx="10515600" cy="4118147"/>
          </a:xfrm>
        </p:spPr>
        <p:txBody>
          <a:bodyPr>
            <a:normAutofit lnSpcReduction="10000"/>
          </a:bodyPr>
          <a:lstStyle/>
          <a:p>
            <a:pPr marL="0" indent="0">
              <a:buNone/>
            </a:pPr>
            <a:r>
              <a:rPr lang="de-AT" dirty="0"/>
              <a:t>Vorteile:</a:t>
            </a:r>
          </a:p>
          <a:p>
            <a:r>
              <a:rPr lang="de-AT" dirty="0"/>
              <a:t>Keine CO</a:t>
            </a:r>
            <a:r>
              <a:rPr lang="de-AT" baseline="-25000" dirty="0"/>
              <a:t>2</a:t>
            </a:r>
            <a:r>
              <a:rPr lang="de-AT" dirty="0"/>
              <a:t>- oder Stickstoff-Emissionen beim Fahren</a:t>
            </a:r>
          </a:p>
          <a:p>
            <a:r>
              <a:rPr lang="de-AT" dirty="0"/>
              <a:t>Keine Feinstaubbelastung</a:t>
            </a:r>
          </a:p>
          <a:p>
            <a:r>
              <a:rPr lang="de-AT" dirty="0"/>
              <a:t>Kann vollständig aus erneuerbarem Strom stammen (grüner Wasserstoff)</a:t>
            </a:r>
          </a:p>
          <a:p>
            <a:pPr marL="0" indent="0">
              <a:buNone/>
            </a:pPr>
            <a:endParaRPr lang="de-AT" dirty="0"/>
          </a:p>
          <a:p>
            <a:pPr marL="0" indent="0">
              <a:buNone/>
            </a:pPr>
            <a:r>
              <a:rPr lang="de-AT" dirty="0"/>
              <a:t>Nachteile:</a:t>
            </a:r>
          </a:p>
          <a:p>
            <a:pPr lvl="0"/>
            <a:r>
              <a:rPr lang="de-AT" sz="2000" dirty="0"/>
              <a:t>Großes Speichervolumen notwendig</a:t>
            </a:r>
          </a:p>
          <a:p>
            <a:pPr lvl="0"/>
            <a:r>
              <a:rPr lang="de-AT" sz="2000" dirty="0"/>
              <a:t>Hohe Sicherheitsanforderungen (leicht entzündlich)</a:t>
            </a:r>
          </a:p>
          <a:p>
            <a:pPr lvl="0"/>
            <a:r>
              <a:rPr lang="de-AT" sz="2000" dirty="0"/>
              <a:t>Wirkungsgrad in der Produktion: sehr energieintensiv</a:t>
            </a:r>
          </a:p>
          <a:p>
            <a:pPr lvl="0"/>
            <a:r>
              <a:rPr lang="de-AT" dirty="0"/>
              <a:t>Infrastruktur: hohe Kosten für Tankstellen, Sicherheitsanlagen</a:t>
            </a:r>
          </a:p>
          <a:p>
            <a:pPr lvl="0"/>
            <a:r>
              <a:rPr lang="de-AT" dirty="0"/>
              <a:t>Forschungsbedarf Brennstoffzellentechnologie</a:t>
            </a:r>
          </a:p>
          <a:p>
            <a:endParaRPr lang="de-AT" dirty="0"/>
          </a:p>
        </p:txBody>
      </p:sp>
      <p:sp>
        <p:nvSpPr>
          <p:cNvPr id="3" name="Titel 2">
            <a:extLst>
              <a:ext uri="{FF2B5EF4-FFF2-40B4-BE49-F238E27FC236}">
                <a16:creationId xmlns:a16="http://schemas.microsoft.com/office/drawing/2014/main" id="{54536CB3-3BB5-33F5-667B-76813C1C12BD}"/>
              </a:ext>
            </a:extLst>
          </p:cNvPr>
          <p:cNvSpPr>
            <a:spLocks noGrp="1"/>
          </p:cNvSpPr>
          <p:nvPr>
            <p:ph type="title"/>
          </p:nvPr>
        </p:nvSpPr>
        <p:spPr/>
        <p:txBody>
          <a:bodyPr/>
          <a:lstStyle/>
          <a:p>
            <a:r>
              <a:rPr lang="de-AT" dirty="0"/>
              <a:t>Wasserstoff</a:t>
            </a:r>
          </a:p>
        </p:txBody>
      </p:sp>
    </p:spTree>
    <p:extLst>
      <p:ext uri="{BB962C8B-B14F-4D97-AF65-F5344CB8AC3E}">
        <p14:creationId xmlns:p14="http://schemas.microsoft.com/office/powerpoint/2010/main" val="19136831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FE4CB5-79CB-C725-50C5-03A89176ABDB}"/>
              </a:ext>
            </a:extLst>
          </p:cNvPr>
          <p:cNvSpPr>
            <a:spLocks noGrp="1"/>
          </p:cNvSpPr>
          <p:nvPr>
            <p:ph type="title"/>
          </p:nvPr>
        </p:nvSpPr>
        <p:spPr/>
        <p:txBody>
          <a:bodyPr/>
          <a:lstStyle/>
          <a:p>
            <a:r>
              <a:rPr lang="de-AT" dirty="0"/>
              <a:t>Future Transport </a:t>
            </a:r>
            <a:r>
              <a:rPr lang="de-AT" dirty="0" err="1"/>
              <a:t>Ideas</a:t>
            </a:r>
            <a:endParaRPr lang="de-AT" dirty="0"/>
          </a:p>
        </p:txBody>
      </p:sp>
      <p:sp>
        <p:nvSpPr>
          <p:cNvPr id="3" name="Inhaltsplatzhalter 2">
            <a:extLst>
              <a:ext uri="{FF2B5EF4-FFF2-40B4-BE49-F238E27FC236}">
                <a16:creationId xmlns:a16="http://schemas.microsoft.com/office/drawing/2014/main" id="{198B2A2A-2459-E8E0-DE02-DD4F6A5768DA}"/>
              </a:ext>
            </a:extLst>
          </p:cNvPr>
          <p:cNvSpPr>
            <a:spLocks noGrp="1"/>
          </p:cNvSpPr>
          <p:nvPr>
            <p:ph idx="1"/>
          </p:nvPr>
        </p:nvSpPr>
        <p:spPr>
          <a:xfrm>
            <a:off x="4029814" y="1972234"/>
            <a:ext cx="7740909" cy="3749877"/>
          </a:xfrm>
        </p:spPr>
        <p:txBody>
          <a:bodyPr/>
          <a:lstStyle/>
          <a:p>
            <a:pPr marL="0" indent="0">
              <a:buNone/>
            </a:pPr>
            <a:r>
              <a:rPr lang="de-AT" dirty="0"/>
              <a:t>Kleingruppenübung:</a:t>
            </a:r>
          </a:p>
          <a:p>
            <a:pPr marL="0" indent="0">
              <a:buNone/>
            </a:pPr>
            <a:r>
              <a:rPr lang="de-AT" dirty="0"/>
              <a:t>Entwickelt eine nachhaltige Transportidee der Zukunft</a:t>
            </a:r>
          </a:p>
          <a:p>
            <a:pPr marL="0" indent="0">
              <a:buNone/>
            </a:pPr>
            <a:endParaRPr lang="de-AT" dirty="0"/>
          </a:p>
          <a:p>
            <a:r>
              <a:rPr lang="de-AT" dirty="0"/>
              <a:t>Steckbrief</a:t>
            </a:r>
          </a:p>
          <a:p>
            <a:r>
              <a:rPr lang="de-AT" dirty="0"/>
              <a:t>Es geht um die Idee und die Darstellung eines Prototypen – eurer Phantasie sind keine Grenzen gesetzt, die Umsetzbarkeit muss nicht garantiert sein.</a:t>
            </a:r>
          </a:p>
          <a:p>
            <a:r>
              <a:rPr lang="de-AT" dirty="0"/>
              <a:t>Präsentation</a:t>
            </a:r>
          </a:p>
        </p:txBody>
      </p:sp>
      <p:pic>
        <p:nvPicPr>
          <p:cNvPr id="4" name="Picture 10" descr="Transportidee der Zukunft aus Lego">
            <a:extLst>
              <a:ext uri="{FF2B5EF4-FFF2-40B4-BE49-F238E27FC236}">
                <a16:creationId xmlns:a16="http://schemas.microsoft.com/office/drawing/2014/main" id="{B33E07AF-84E2-3896-F5D6-AB538BF95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2" y="2411506"/>
            <a:ext cx="2951043" cy="2213282"/>
          </a:xfrm>
          <a:prstGeom prst="rect">
            <a:avLst/>
          </a:prstGeom>
        </p:spPr>
      </p:pic>
      <p:sp>
        <p:nvSpPr>
          <p:cNvPr id="5" name="Textfeld 12">
            <a:extLst>
              <a:ext uri="{FF2B5EF4-FFF2-40B4-BE49-F238E27FC236}">
                <a16:creationId xmlns:a16="http://schemas.microsoft.com/office/drawing/2014/main" id="{D141917D-BD87-CB1B-CF63-81AD6DC07DAB}"/>
              </a:ext>
            </a:extLst>
          </p:cNvPr>
          <p:cNvSpPr txBox="1"/>
          <p:nvPr/>
        </p:nvSpPr>
        <p:spPr>
          <a:xfrm>
            <a:off x="911697" y="6509836"/>
            <a:ext cx="1396757"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 FH OÖ</a:t>
            </a:r>
          </a:p>
        </p:txBody>
      </p:sp>
    </p:spTree>
    <p:extLst>
      <p:ext uri="{BB962C8B-B14F-4D97-AF65-F5344CB8AC3E}">
        <p14:creationId xmlns:p14="http://schemas.microsoft.com/office/powerpoint/2010/main" val="21259231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D63B1-B28A-CA8C-EF75-ED05A661A784}"/>
              </a:ext>
            </a:extLst>
          </p:cNvPr>
          <p:cNvSpPr>
            <a:spLocks noGrp="1"/>
          </p:cNvSpPr>
          <p:nvPr>
            <p:ph type="ctrTitle"/>
          </p:nvPr>
        </p:nvSpPr>
        <p:spPr/>
        <p:txBody>
          <a:bodyPr/>
          <a:lstStyle/>
          <a:p>
            <a:r>
              <a:rPr lang="de-AT" dirty="0"/>
              <a:t>Danke für eure Aufmerksamkeit!</a:t>
            </a:r>
          </a:p>
        </p:txBody>
      </p:sp>
      <p:sp>
        <p:nvSpPr>
          <p:cNvPr id="3" name="Subtitle 2">
            <a:extLst>
              <a:ext uri="{FF2B5EF4-FFF2-40B4-BE49-F238E27FC236}">
                <a16:creationId xmlns:a16="http://schemas.microsoft.com/office/drawing/2014/main" id="{ADF02A5B-AA6B-C79B-E4A2-2B43B2B49A5B}"/>
              </a:ext>
            </a:extLst>
          </p:cNvPr>
          <p:cNvSpPr>
            <a:spLocks noGrp="1"/>
          </p:cNvSpPr>
          <p:nvPr>
            <p:ph type="subTitle" idx="1"/>
          </p:nvPr>
        </p:nvSpPr>
        <p:spPr>
          <a:xfrm>
            <a:off x="1524000" y="3832698"/>
            <a:ext cx="9144000" cy="1425102"/>
          </a:xfrm>
        </p:spPr>
        <p:txBody>
          <a:bodyPr/>
          <a:lstStyle/>
          <a:p>
            <a:pPr>
              <a:lnSpc>
                <a:spcPct val="100000"/>
              </a:lnSpc>
            </a:pPr>
            <a:r>
              <a:rPr lang="de-AT" dirty="0"/>
              <a:t>Weitere Informationen, Lehrmittel und Übungen</a:t>
            </a:r>
            <a:br>
              <a:rPr lang="de-AT" dirty="0"/>
            </a:br>
            <a:r>
              <a:rPr lang="de-AT" dirty="0"/>
              <a:t>unter </a:t>
            </a:r>
            <a:r>
              <a:rPr lang="de-AT" dirty="0">
                <a:hlinkClick r:id="rId2"/>
              </a:rPr>
              <a:t>www.retrans.at</a:t>
            </a:r>
            <a:endParaRPr lang="de-AT" dirty="0"/>
          </a:p>
          <a:p>
            <a:r>
              <a:rPr lang="de-AT" dirty="0"/>
              <a:t>Kontakt: </a:t>
            </a:r>
            <a:r>
              <a:rPr lang="de-AT" dirty="0">
                <a:hlinkClick r:id="rId3"/>
              </a:rPr>
              <a:t>retrans@fh-steyr.at</a:t>
            </a:r>
            <a:r>
              <a:rPr lang="de-AT" dirty="0"/>
              <a:t>, </a:t>
            </a:r>
            <a:r>
              <a:rPr lang="de-AT" u="sng" dirty="0">
                <a:hlinkClick r:id="rId4" tooltip="mailto:retrans@fh-vie.ac.at"/>
              </a:rPr>
              <a:t>retrans@fh-vie.ac.at</a:t>
            </a:r>
            <a:endParaRPr lang="de-AT" dirty="0"/>
          </a:p>
        </p:txBody>
      </p:sp>
    </p:spTree>
    <p:extLst>
      <p:ext uri="{BB962C8B-B14F-4D97-AF65-F5344CB8AC3E}">
        <p14:creationId xmlns:p14="http://schemas.microsoft.com/office/powerpoint/2010/main" val="37478061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9C4096-D93F-0D8D-5B18-355CE119B163}"/>
              </a:ext>
            </a:extLst>
          </p:cNvPr>
          <p:cNvSpPr>
            <a:spLocks noGrp="1"/>
          </p:cNvSpPr>
          <p:nvPr>
            <p:ph type="title"/>
          </p:nvPr>
        </p:nvSpPr>
        <p:spPr/>
        <p:txBody>
          <a:bodyPr/>
          <a:lstStyle/>
          <a:p>
            <a:r>
              <a:rPr lang="de-AT"/>
              <a:t>Hinweis zu Copyright und KI</a:t>
            </a:r>
          </a:p>
        </p:txBody>
      </p:sp>
      <p:sp>
        <p:nvSpPr>
          <p:cNvPr id="3" name="Inhaltsplatzhalter 2">
            <a:extLst>
              <a:ext uri="{FF2B5EF4-FFF2-40B4-BE49-F238E27FC236}">
                <a16:creationId xmlns:a16="http://schemas.microsoft.com/office/drawing/2014/main" id="{E50F7ADC-0791-1AC1-6F79-D5E5289B549D}"/>
              </a:ext>
            </a:extLst>
          </p:cNvPr>
          <p:cNvSpPr>
            <a:spLocks noGrp="1"/>
          </p:cNvSpPr>
          <p:nvPr>
            <p:ph idx="1"/>
          </p:nvPr>
        </p:nvSpPr>
        <p:spPr>
          <a:xfrm>
            <a:off x="838200" y="1549400"/>
            <a:ext cx="10515600" cy="4209288"/>
          </a:xfrm>
        </p:spPr>
        <p:txBody>
          <a:bodyPr>
            <a:normAutofit fontScale="77500" lnSpcReduction="20000"/>
          </a:bodyPr>
          <a:lstStyle/>
          <a:p>
            <a:pPr>
              <a:lnSpc>
                <a:spcPct val="120000"/>
              </a:lnSpc>
            </a:pPr>
            <a:r>
              <a:rPr lang="de-AT" dirty="0"/>
              <a:t>Dieses Lehrmittelpaket ist unter </a:t>
            </a:r>
            <a:r>
              <a:rPr lang="de-AT" dirty="0" err="1"/>
              <a:t>unter</a:t>
            </a:r>
            <a:r>
              <a:rPr lang="de-AT" dirty="0"/>
              <a:t> einer sogenannten </a:t>
            </a:r>
            <a:r>
              <a:rPr lang="de-AT" dirty="0">
                <a:hlinkClick r:id="rId3"/>
              </a:rPr>
              <a:t>Creative Common Namensnennung 4.0 International Lizenz </a:t>
            </a:r>
            <a:r>
              <a:rPr lang="de-AT" dirty="0"/>
              <a:t>verfügbar.</a:t>
            </a:r>
          </a:p>
          <a:p>
            <a:pPr>
              <a:lnSpc>
                <a:spcPct val="120000"/>
              </a:lnSpc>
            </a:pPr>
            <a:r>
              <a:rPr lang="de-AT" dirty="0"/>
              <a:t>Sie können diese Lehrmittel demnach frei in Ihren Unterricht integrieren, Ihren Anforderungen entsprechend anpassen und an Ihre </a:t>
            </a:r>
            <a:r>
              <a:rPr lang="de-AT" dirty="0" err="1"/>
              <a:t>Schüler:innen</a:t>
            </a:r>
            <a:r>
              <a:rPr lang="de-AT" dirty="0"/>
              <a:t>/Studierenden oder sonstige Personen weitergeben.</a:t>
            </a:r>
          </a:p>
          <a:p>
            <a:pPr>
              <a:lnSpc>
                <a:spcPct val="120000"/>
              </a:lnSpc>
            </a:pPr>
            <a:r>
              <a:rPr lang="de-AT" dirty="0"/>
              <a:t>Wir bitten Sie lediglich die Logos auf den Folien zu belassen.</a:t>
            </a:r>
          </a:p>
          <a:p>
            <a:pPr>
              <a:lnSpc>
                <a:spcPct val="120000"/>
              </a:lnSpc>
            </a:pPr>
            <a:r>
              <a:rPr lang="de-AT" dirty="0"/>
              <a:t>Die Bildrechte sind in den Notizfeldern angegeben, eine Verwendung in anderen Settings ist nicht gestattet.</a:t>
            </a:r>
          </a:p>
          <a:p>
            <a:pPr marL="0" indent="0">
              <a:lnSpc>
                <a:spcPct val="120000"/>
              </a:lnSpc>
              <a:buNone/>
            </a:pPr>
            <a:r>
              <a:rPr lang="de-AT" b="1" dirty="0"/>
              <a:t>Erklärung zur Nutzung generativer KI und KI-gestützter Technologien:</a:t>
            </a:r>
          </a:p>
          <a:p>
            <a:pPr marL="0" indent="0">
              <a:lnSpc>
                <a:spcPct val="120000"/>
              </a:lnSpc>
              <a:buNone/>
            </a:pPr>
            <a:r>
              <a:rPr lang="de-AT" dirty="0"/>
              <a:t>Während der Ausarbeitung dieses Projekts nutzten die Autorinnen und Autoren ChatGPT, Microsoft </a:t>
            </a:r>
            <a:r>
              <a:rPr lang="de-AT" dirty="0" err="1"/>
              <a:t>CoPilot</a:t>
            </a:r>
            <a:r>
              <a:rPr lang="de-AT" dirty="0"/>
              <a:t> und Google Gemini zur Unterstützung bei der Konzeptgestaltung und Ideenfindung – insbesondere hinsichtlich interaktiver Übungen. Der Einsatz dieses KI-Tools erfolgte mit sorgfältiger Abwägung. Anschließend wurde der Inhalt von den Autorinnen und Autoren gründlich überprüft und überarbeitet, um die Einhaltung wissenschaftlicher Standards sicherzustellen. Die Autorinnen und Autoren übernehmen die volle Verantwortung für den endgültigen Inhalt der Veröffentlichung.</a:t>
            </a:r>
          </a:p>
        </p:txBody>
      </p:sp>
    </p:spTree>
    <p:extLst>
      <p:ext uri="{BB962C8B-B14F-4D97-AF65-F5344CB8AC3E}">
        <p14:creationId xmlns:p14="http://schemas.microsoft.com/office/powerpoint/2010/main" val="32259503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67EE779F-3CF6-EFC6-C726-234F5101B475}"/>
              </a:ext>
            </a:extLst>
          </p:cNvPr>
          <p:cNvSpPr>
            <a:spLocks noGrp="1"/>
          </p:cNvSpPr>
          <p:nvPr>
            <p:ph idx="1"/>
          </p:nvPr>
        </p:nvSpPr>
        <p:spPr>
          <a:xfrm>
            <a:off x="651256" y="1409701"/>
            <a:ext cx="10515600" cy="4704228"/>
          </a:xfrm>
        </p:spPr>
        <p:txBody>
          <a:bodyPr>
            <a:noAutofit/>
          </a:bodyPr>
          <a:lstStyle/>
          <a:p>
            <a:pPr>
              <a:lnSpc>
                <a:spcPct val="120000"/>
              </a:lnSpc>
            </a:pPr>
            <a:r>
              <a:rPr lang="de-AT" sz="1200" dirty="0"/>
              <a:t>Auto Motor Sport (2025): https://www.auto-motor-und-sport.de/news/alternative-antriebe-konzept-ueberblick/; Abruf 07.07.2025</a:t>
            </a:r>
          </a:p>
          <a:p>
            <a:pPr>
              <a:lnSpc>
                <a:spcPct val="120000"/>
              </a:lnSpc>
            </a:pPr>
            <a:r>
              <a:rPr lang="de-AT" sz="1200" dirty="0" err="1"/>
              <a:t>Bretzke</a:t>
            </a:r>
            <a:r>
              <a:rPr lang="de-AT" sz="1200" dirty="0"/>
              <a:t>, Wolf-Rüdiger / </a:t>
            </a:r>
            <a:r>
              <a:rPr lang="de-AT" sz="1200" dirty="0" err="1"/>
              <a:t>Barkawi</a:t>
            </a:r>
            <a:r>
              <a:rPr lang="de-AT" sz="1200" dirty="0"/>
              <a:t>, Karim (2021): Nachhaltige Logistik. Antworten auf eine globale Herausforderung</a:t>
            </a:r>
          </a:p>
          <a:p>
            <a:pPr>
              <a:lnSpc>
                <a:spcPct val="120000"/>
              </a:lnSpc>
            </a:pPr>
            <a:r>
              <a:rPr lang="de-AT" sz="1200" dirty="0"/>
              <a:t>Bundesministerium Land- und Forstwirtschaft, Klima- und Umweltschutz, Regionen und Wasserwirtschaft (2025): https://www.mein-fussabdruck.at/, Abruf 09.12.2025</a:t>
            </a:r>
          </a:p>
          <a:p>
            <a:pPr>
              <a:lnSpc>
                <a:spcPct val="120000"/>
              </a:lnSpc>
            </a:pPr>
            <a:r>
              <a:rPr lang="de-AT" sz="1200" dirty="0" err="1"/>
              <a:t>Christidis</a:t>
            </a:r>
            <a:r>
              <a:rPr lang="de-AT" sz="1200" dirty="0"/>
              <a:t>, P., &amp; Brons, M. (2016): External </a:t>
            </a:r>
            <a:r>
              <a:rPr lang="de-AT" sz="1200" dirty="0" err="1"/>
              <a:t>costs</a:t>
            </a:r>
            <a:r>
              <a:rPr lang="de-AT" sz="1200" dirty="0"/>
              <a:t> </a:t>
            </a:r>
            <a:r>
              <a:rPr lang="de-AT" sz="1200" dirty="0" err="1"/>
              <a:t>of</a:t>
            </a:r>
            <a:r>
              <a:rPr lang="de-AT" sz="1200" dirty="0"/>
              <a:t> freight </a:t>
            </a:r>
            <a:r>
              <a:rPr lang="de-AT" sz="1200" dirty="0" err="1"/>
              <a:t>transport</a:t>
            </a:r>
            <a:r>
              <a:rPr lang="de-AT" sz="1200" dirty="0"/>
              <a:t> in European Union Member States (Joint Research </a:t>
            </a:r>
            <a:r>
              <a:rPr lang="de-AT" sz="1200" dirty="0" err="1"/>
              <a:t>Centre</a:t>
            </a:r>
            <a:r>
              <a:rPr lang="de-AT" sz="1200" dirty="0"/>
              <a:t> (JRC)). Harvard Dataverse. https://dataverse.harvard.edu/dataset.xhtml?persistentId=doi:10.7910/DVN/YA3VCY https://doi.org/10.7910/DVN/YA3VCY; Abruf 28.01.2025</a:t>
            </a:r>
          </a:p>
          <a:p>
            <a:pPr>
              <a:lnSpc>
                <a:spcPct val="120000"/>
              </a:lnSpc>
            </a:pPr>
            <a:r>
              <a:rPr lang="de-AT" sz="1200" dirty="0"/>
              <a:t>DESTATIS (2024): https://www.destatis.de/Europa/DE/Thema/GreenDeal/_inhalt.html; Abruf 18.03.2025</a:t>
            </a:r>
          </a:p>
          <a:p>
            <a:pPr>
              <a:lnSpc>
                <a:spcPct val="120000"/>
              </a:lnSpc>
            </a:pPr>
            <a:r>
              <a:rPr lang="de-AT" sz="1200" dirty="0"/>
              <a:t>Europäische Kommission (2011): Weißbuch - Fahrplan zu einem einheitlichen europäischen Verkehrsraum – Hin zu einem wettbewerbsorientierten und ressourcenschonenden Verkehrssystem</a:t>
            </a:r>
          </a:p>
          <a:p>
            <a:pPr>
              <a:lnSpc>
                <a:spcPct val="120000"/>
              </a:lnSpc>
            </a:pPr>
            <a:r>
              <a:rPr lang="de-AT" sz="1200" dirty="0"/>
              <a:t>Europäische Kommission (2024): https://climate.ec.europa.eu/climate-change/causes-climate-change_de; Abruf 15.05.2024</a:t>
            </a:r>
          </a:p>
          <a:p>
            <a:pPr>
              <a:lnSpc>
                <a:spcPct val="120000"/>
              </a:lnSpc>
            </a:pPr>
            <a:r>
              <a:rPr lang="de-AT" sz="1200" dirty="0"/>
              <a:t>Europäische Kommission (2025): https://commission.europa.eu/strategy-and-policy/priorities-2019-2024/european-green-deal_de; Abruf 05.02.2025</a:t>
            </a:r>
          </a:p>
          <a:p>
            <a:pPr>
              <a:lnSpc>
                <a:spcPct val="120000"/>
              </a:lnSpc>
            </a:pPr>
            <a:r>
              <a:rPr lang="de-AT" sz="1200" dirty="0"/>
              <a:t>Europäische Kommission, Generaldirektion Kommunikation (2019): Was ist der europäische Grüne Deal?, In: https://data.europa.eu/doi/10.2775/944554; Abruf 13.03.2025</a:t>
            </a:r>
          </a:p>
          <a:p>
            <a:pPr>
              <a:lnSpc>
                <a:spcPct val="120000"/>
              </a:lnSpc>
            </a:pPr>
            <a:r>
              <a:rPr lang="de-AT" sz="1200" dirty="0"/>
              <a:t>Europäischer Rat der Europäischen Union (2024): https://www.consilium.europa.eu/de/policies/green-deal/; Abruf 13.03.2025</a:t>
            </a:r>
          </a:p>
        </p:txBody>
      </p:sp>
    </p:spTree>
    <p:extLst>
      <p:ext uri="{BB962C8B-B14F-4D97-AF65-F5344CB8AC3E}">
        <p14:creationId xmlns:p14="http://schemas.microsoft.com/office/powerpoint/2010/main" val="24617795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B4826-78AB-D8B2-7268-FF0832E9EAD4}"/>
            </a:ext>
          </a:extLst>
        </p:cNvPr>
        <p:cNvGrpSpPr/>
        <p:nvPr/>
      </p:nvGrpSpPr>
      <p:grpSpPr>
        <a:xfrm>
          <a:off x="0" y="0"/>
          <a:ext cx="0" cy="0"/>
          <a:chOff x="0" y="0"/>
          <a:chExt cx="0" cy="0"/>
        </a:xfrm>
      </p:grpSpPr>
      <p:sp>
        <p:nvSpPr>
          <p:cNvPr id="5" name="Inhaltsplatzhalter 4">
            <a:extLst>
              <a:ext uri="{FF2B5EF4-FFF2-40B4-BE49-F238E27FC236}">
                <a16:creationId xmlns:a16="http://schemas.microsoft.com/office/drawing/2014/main" id="{0C6F7830-A4E5-469E-4D8F-D1105F2FFD03}"/>
              </a:ext>
            </a:extLst>
          </p:cNvPr>
          <p:cNvSpPr>
            <a:spLocks noGrp="1"/>
          </p:cNvSpPr>
          <p:nvPr>
            <p:ph idx="1"/>
          </p:nvPr>
        </p:nvSpPr>
        <p:spPr>
          <a:xfrm>
            <a:off x="651256" y="1614119"/>
            <a:ext cx="10515600" cy="4512361"/>
          </a:xfrm>
        </p:spPr>
        <p:txBody>
          <a:bodyPr>
            <a:normAutofit fontScale="85000" lnSpcReduction="20000"/>
          </a:bodyPr>
          <a:lstStyle/>
          <a:p>
            <a:pPr>
              <a:lnSpc>
                <a:spcPct val="120000"/>
              </a:lnSpc>
            </a:pPr>
            <a:r>
              <a:rPr lang="de-AT" dirty="0"/>
              <a:t>Europäisches Parlament (2022): https://www.europarl.europa.eu/news/de/press-room/20220119IPR21314/zukunft-europas-klimawandel-grosste-herausforderung-fur-die-eu-so-die-burger; Abruf 18.03.2025</a:t>
            </a:r>
          </a:p>
          <a:p>
            <a:pPr>
              <a:lnSpc>
                <a:spcPct val="120000"/>
              </a:lnSpc>
            </a:pPr>
            <a:r>
              <a:rPr lang="de-AT" dirty="0"/>
              <a:t>European </a:t>
            </a:r>
            <a:r>
              <a:rPr lang="de-AT" dirty="0" err="1"/>
              <a:t>Commission</a:t>
            </a:r>
            <a:r>
              <a:rPr lang="de-AT" dirty="0"/>
              <a:t> (2023): </a:t>
            </a:r>
            <a:r>
              <a:rPr lang="de-AT" dirty="0" err="1"/>
              <a:t>Sustainable</a:t>
            </a:r>
            <a:r>
              <a:rPr lang="de-AT" dirty="0"/>
              <a:t> &amp; Smart Mobility </a:t>
            </a:r>
            <a:r>
              <a:rPr lang="de-AT" dirty="0" err="1"/>
              <a:t>Strategy</a:t>
            </a:r>
            <a:r>
              <a:rPr lang="de-AT" dirty="0"/>
              <a:t>, In: https://transport.ec.europa.eu/transport-themes/mobility-strategy_en; Abruf 05.02.2025</a:t>
            </a:r>
          </a:p>
          <a:p>
            <a:pPr>
              <a:lnSpc>
                <a:spcPct val="120000"/>
              </a:lnSpc>
            </a:pPr>
            <a:r>
              <a:rPr lang="de-AT" dirty="0"/>
              <a:t>Eurostat (2025): https://ec.europa.eu/eurostat/statistics-explained/index.php?title=Characteristics_of_the_railway_network_in_Europe; Abruf 06.03.2025</a:t>
            </a:r>
          </a:p>
          <a:p>
            <a:pPr>
              <a:lnSpc>
                <a:spcPct val="120000"/>
              </a:lnSpc>
            </a:pPr>
            <a:r>
              <a:rPr lang="de-AT" dirty="0"/>
              <a:t>Fraunhofer Gesellschaft (2025): https://www.fraunhofer.de/de/ueber-fraunhofer/nachhaltigkeit/verantwortungsvolle-unternehmensgestaltung/nachhaltige-lieferkette.html; Abruf 11.07.2025</a:t>
            </a:r>
          </a:p>
          <a:p>
            <a:pPr>
              <a:lnSpc>
                <a:spcPct val="110000"/>
              </a:lnSpc>
            </a:pPr>
            <a:r>
              <a:rPr lang="de-AT" dirty="0"/>
              <a:t>Fraunhofer IML (2025): https://www.iml.fraunhofer.de/de/abteilungen/b3/verkehrslogistik/alternative_antriebe.html; Abruf 06.05.2025</a:t>
            </a:r>
          </a:p>
          <a:p>
            <a:pPr>
              <a:lnSpc>
                <a:spcPct val="110000"/>
              </a:lnSpc>
            </a:pPr>
            <a:r>
              <a:rPr lang="de-AT" dirty="0"/>
              <a:t>Fraunhofer-Gesellschaft zur Förderung der angewandten Forschung (2025): https://www.fraunhofer.de/de/forschung/aktuelles-aus-der-forschung/wasserstoff-so-bleiben-wir-mobil.html; Abruf 07.07.2025</a:t>
            </a:r>
          </a:p>
          <a:p>
            <a:pPr>
              <a:lnSpc>
                <a:spcPct val="110000"/>
              </a:lnSpc>
            </a:pPr>
            <a:r>
              <a:rPr lang="de-AT" dirty="0"/>
              <a:t>IPCC (2023): https://www.de-ipcc.de/media/content/IPCC_AR6_SYR_DE_barrierefei.pdf, Abruf 16.05.2024</a:t>
            </a:r>
          </a:p>
          <a:p>
            <a:pPr>
              <a:lnSpc>
                <a:spcPct val="110000"/>
              </a:lnSpc>
            </a:pPr>
            <a:r>
              <a:rPr lang="de-AT" dirty="0"/>
              <a:t>ITF (2023): ITF Transport Outlook 2023, OECD Publishing, Paris; on https://doi.org/10.1787/b6cc9ad5-en; Abruf 06.03.2025</a:t>
            </a:r>
          </a:p>
          <a:p>
            <a:pPr>
              <a:lnSpc>
                <a:spcPct val="110000"/>
              </a:lnSpc>
            </a:pPr>
            <a:r>
              <a:rPr lang="de-AT" dirty="0"/>
              <a:t>Klimaschutz Kommune (2025): https://www.klimaschutz-kommune.de/buergerinfo/alternative-antriebsarten/; Abruf 07.07.2025</a:t>
            </a:r>
          </a:p>
          <a:p>
            <a:r>
              <a:rPr lang="de-AT" dirty="0"/>
              <a:t>Koch, Susanne (2012): Logistik – Eine Einführung in Ökonomie und Nachhaltigkeit</a:t>
            </a:r>
          </a:p>
          <a:p>
            <a:r>
              <a:rPr lang="de-AT" dirty="0" err="1"/>
              <a:t>Muchna</a:t>
            </a:r>
            <a:r>
              <a:rPr lang="de-AT" dirty="0"/>
              <a:t>, Claus / Brandenburg, Hans/ Fottner, Johannes/ Gutermuth, Jens (2. Auflage 2021): Grundlagen der Logistik. Begriffe, Strukturen und Prozesse</a:t>
            </a:r>
          </a:p>
        </p:txBody>
      </p:sp>
    </p:spTree>
    <p:extLst>
      <p:ext uri="{BB962C8B-B14F-4D97-AF65-F5344CB8AC3E}">
        <p14:creationId xmlns:p14="http://schemas.microsoft.com/office/powerpoint/2010/main" val="24731806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655CE-0CAD-F760-5AFA-A9FB2B5FED98}"/>
            </a:ext>
          </a:extLst>
        </p:cNvPr>
        <p:cNvGrpSpPr/>
        <p:nvPr/>
      </p:nvGrpSpPr>
      <p:grpSpPr>
        <a:xfrm>
          <a:off x="0" y="0"/>
          <a:ext cx="0" cy="0"/>
          <a:chOff x="0" y="0"/>
          <a:chExt cx="0" cy="0"/>
        </a:xfrm>
      </p:grpSpPr>
      <p:sp>
        <p:nvSpPr>
          <p:cNvPr id="5" name="Inhaltsplatzhalter 4">
            <a:extLst>
              <a:ext uri="{FF2B5EF4-FFF2-40B4-BE49-F238E27FC236}">
                <a16:creationId xmlns:a16="http://schemas.microsoft.com/office/drawing/2014/main" id="{26E4A06C-A369-17A2-EF00-F71D9FB1FEF5}"/>
              </a:ext>
            </a:extLst>
          </p:cNvPr>
          <p:cNvSpPr>
            <a:spLocks noGrp="1"/>
          </p:cNvSpPr>
          <p:nvPr>
            <p:ph idx="1"/>
          </p:nvPr>
        </p:nvSpPr>
        <p:spPr>
          <a:xfrm>
            <a:off x="651256" y="1614119"/>
            <a:ext cx="10515600" cy="4688069"/>
          </a:xfrm>
        </p:spPr>
        <p:txBody>
          <a:bodyPr>
            <a:normAutofit lnSpcReduction="10000"/>
          </a:bodyPr>
          <a:lstStyle/>
          <a:p>
            <a:pPr>
              <a:lnSpc>
                <a:spcPct val="110000"/>
              </a:lnSpc>
            </a:pPr>
            <a:r>
              <a:rPr lang="de-AT" sz="1200" dirty="0"/>
              <a:t>Myclimate (2024): https://www.myclimate.org/de/informieren/faq/faq-detail/was-sind-treibhausgase/; Abruf 18.03.2025</a:t>
            </a:r>
          </a:p>
          <a:p>
            <a:pPr>
              <a:lnSpc>
                <a:spcPct val="110000"/>
              </a:lnSpc>
            </a:pPr>
            <a:r>
              <a:rPr lang="de-AT" sz="1200" dirty="0"/>
              <a:t>Myclimate (2025): https://www.myclimate.org/de-at/informieren/faq/faq-detail/was-ist-ein-oekologischer-fussabdruck/, Abruf 09.12.2025</a:t>
            </a:r>
          </a:p>
          <a:p>
            <a:pPr>
              <a:lnSpc>
                <a:spcPct val="110000"/>
              </a:lnSpc>
            </a:pPr>
            <a:r>
              <a:rPr lang="de-AT" sz="1200" dirty="0" err="1"/>
              <a:t>Pazirandeh</a:t>
            </a:r>
            <a:r>
              <a:rPr lang="de-AT" sz="1200" dirty="0"/>
              <a:t>, Ali / Jafari, Hamid (2013): Making sense </a:t>
            </a:r>
            <a:r>
              <a:rPr lang="de-AT" sz="1200" dirty="0" err="1"/>
              <a:t>of</a:t>
            </a:r>
            <a:r>
              <a:rPr lang="de-AT" sz="1200" dirty="0"/>
              <a:t> </a:t>
            </a:r>
            <a:r>
              <a:rPr lang="de-AT" sz="1200" dirty="0" err="1"/>
              <a:t>green</a:t>
            </a:r>
            <a:r>
              <a:rPr lang="de-AT" sz="1200" dirty="0"/>
              <a:t> </a:t>
            </a:r>
            <a:r>
              <a:rPr lang="de-AT" sz="1200" dirty="0" err="1"/>
              <a:t>logistics</a:t>
            </a:r>
            <a:r>
              <a:rPr lang="de-AT" sz="1200" dirty="0"/>
              <a:t>; In: International Journal </a:t>
            </a:r>
            <a:r>
              <a:rPr lang="de-AT" sz="1200" dirty="0" err="1"/>
              <a:t>of</a:t>
            </a:r>
            <a:r>
              <a:rPr lang="de-AT" sz="1200" dirty="0"/>
              <a:t> </a:t>
            </a:r>
            <a:r>
              <a:rPr lang="de-AT" sz="1200" dirty="0" err="1"/>
              <a:t>Productivity</a:t>
            </a:r>
            <a:r>
              <a:rPr lang="de-AT" sz="1200" dirty="0"/>
              <a:t> and Performance Management</a:t>
            </a:r>
          </a:p>
          <a:p>
            <a:pPr>
              <a:lnSpc>
                <a:spcPct val="110000"/>
              </a:lnSpc>
            </a:pPr>
            <a:r>
              <a:rPr lang="de-AT" sz="1200" dirty="0" err="1"/>
              <a:t>Saroha</a:t>
            </a:r>
            <a:r>
              <a:rPr lang="de-AT" sz="1200" dirty="0"/>
              <a:t>, </a:t>
            </a:r>
            <a:r>
              <a:rPr lang="de-AT" sz="1200" dirty="0" err="1"/>
              <a:t>Rituraj</a:t>
            </a:r>
            <a:r>
              <a:rPr lang="de-AT" sz="1200" dirty="0"/>
              <a:t> (2014): Green </a:t>
            </a:r>
            <a:r>
              <a:rPr lang="de-AT" sz="1200" dirty="0" err="1"/>
              <a:t>logistics</a:t>
            </a:r>
            <a:r>
              <a:rPr lang="de-AT" sz="1200" dirty="0"/>
              <a:t> &amp; </a:t>
            </a:r>
            <a:r>
              <a:rPr lang="de-AT" sz="1200" dirty="0" err="1"/>
              <a:t>its</a:t>
            </a:r>
            <a:r>
              <a:rPr lang="de-AT" sz="1200" dirty="0"/>
              <a:t> </a:t>
            </a:r>
            <a:r>
              <a:rPr lang="de-AT" sz="1200" dirty="0" err="1"/>
              <a:t>significance</a:t>
            </a:r>
            <a:r>
              <a:rPr lang="de-AT" sz="1200" dirty="0"/>
              <a:t> in modern </a:t>
            </a:r>
            <a:r>
              <a:rPr lang="de-AT" sz="1200" dirty="0" err="1"/>
              <a:t>day</a:t>
            </a:r>
            <a:r>
              <a:rPr lang="de-AT" sz="1200" dirty="0"/>
              <a:t> </a:t>
            </a:r>
            <a:r>
              <a:rPr lang="de-AT" sz="1200" dirty="0" err="1"/>
              <a:t>systems</a:t>
            </a:r>
            <a:r>
              <a:rPr lang="de-AT" sz="1200" dirty="0"/>
              <a:t>; In: International Review </a:t>
            </a:r>
            <a:r>
              <a:rPr lang="de-AT" sz="1200" dirty="0" err="1"/>
              <a:t>of</a:t>
            </a:r>
            <a:r>
              <a:rPr lang="de-AT" sz="1200" dirty="0"/>
              <a:t> Applied Engineering Research</a:t>
            </a:r>
          </a:p>
          <a:p>
            <a:pPr>
              <a:lnSpc>
                <a:spcPct val="110000"/>
              </a:lnSpc>
            </a:pPr>
            <a:r>
              <a:rPr lang="de-AT" sz="1200" dirty="0"/>
              <a:t>Schienen-Control (2025): https://www.schienencontrol.gv.at/de/wettbewerbsregulierung/eisenbahnnetz-oesterreich.html, Abruf 28.01.2025</a:t>
            </a:r>
          </a:p>
          <a:p>
            <a:pPr>
              <a:lnSpc>
                <a:spcPct val="110000"/>
              </a:lnSpc>
            </a:pPr>
            <a:r>
              <a:rPr lang="de-AT" sz="1200" dirty="0"/>
              <a:t>Statistisches Bundesamt DESTATIS (2024): https://www.destatis.de/DE/Im-Fokus/Klima/_inhalt.html; Abruf 14.05.2024</a:t>
            </a:r>
          </a:p>
          <a:p>
            <a:pPr>
              <a:lnSpc>
                <a:spcPct val="110000"/>
              </a:lnSpc>
            </a:pPr>
            <a:r>
              <a:rPr lang="de-AT" sz="1200" dirty="0"/>
              <a:t>TU Graz (2025): https://www.tugraz.at/news/artikel/mit-neuen-kraftstoffen-zu-klimaneutraler-schifffahrt; Abruf 07.07.2025</a:t>
            </a:r>
          </a:p>
          <a:p>
            <a:pPr>
              <a:lnSpc>
                <a:spcPct val="110000"/>
              </a:lnSpc>
            </a:pPr>
            <a:r>
              <a:rPr lang="de-AT" sz="1200" dirty="0"/>
              <a:t>Umweltbundesamt (2024): Klimaschutzbericht 2024. In: https://www.umweltbundesamt.at/fileadmin/site/publikationen/rep0913.pdf; Abruf 14.01.2025</a:t>
            </a:r>
          </a:p>
          <a:p>
            <a:pPr>
              <a:lnSpc>
                <a:spcPct val="110000"/>
              </a:lnSpc>
            </a:pPr>
            <a:r>
              <a:rPr lang="de-AT" sz="1200" dirty="0"/>
              <a:t>UNRIC (2025): https://unric.org/de/17ziele/; Abruf 18.03.2025</a:t>
            </a:r>
          </a:p>
          <a:p>
            <a:pPr>
              <a:lnSpc>
                <a:spcPct val="110000"/>
              </a:lnSpc>
            </a:pPr>
            <a:r>
              <a:rPr lang="de-AT" sz="1200" dirty="0"/>
              <a:t>Van der Linden, Erwin (2024): Study on alternative </a:t>
            </a:r>
            <a:r>
              <a:rPr lang="de-AT" sz="1200" dirty="0" err="1"/>
              <a:t>propulsion</a:t>
            </a:r>
            <a:r>
              <a:rPr lang="de-AT" sz="1200" dirty="0"/>
              <a:t> on </a:t>
            </a:r>
            <a:r>
              <a:rPr lang="de-AT" sz="1200" dirty="0" err="1"/>
              <a:t>the</a:t>
            </a:r>
            <a:r>
              <a:rPr lang="de-AT" sz="1200" dirty="0"/>
              <a:t> </a:t>
            </a:r>
            <a:r>
              <a:rPr lang="de-AT" sz="1200" dirty="0" err="1"/>
              <a:t>Danube</a:t>
            </a:r>
            <a:r>
              <a:rPr lang="de-AT" sz="1200" dirty="0"/>
              <a:t>. In: https://www.viadonau.org/fileadmin/content/20241128_Aristoi_Study_Viadonau_final.pdf; Abruf 07.07.2025</a:t>
            </a:r>
          </a:p>
          <a:p>
            <a:pPr>
              <a:lnSpc>
                <a:spcPct val="110000"/>
              </a:lnSpc>
            </a:pPr>
            <a:r>
              <a:rPr lang="de-AT" sz="1200" dirty="0"/>
              <a:t>Vaude (2025): https://www.vaude.com/ch/de/blog/post/deutscher-nachhaltigkeitspreis-2024.html?srsltid=AfmBOopqfSPfonZkMPD_UrqkVO3ZtUWxnHodHQRce5o5zLLcuLWrSQp3; Abruf 11.07.2025</a:t>
            </a:r>
          </a:p>
          <a:p>
            <a:pPr marL="0" indent="0">
              <a:lnSpc>
                <a:spcPct val="110000"/>
              </a:lnSpc>
              <a:buNone/>
            </a:pPr>
            <a:endParaRPr lang="de-AT" sz="1200" dirty="0"/>
          </a:p>
        </p:txBody>
      </p:sp>
    </p:spTree>
    <p:extLst>
      <p:ext uri="{BB962C8B-B14F-4D97-AF65-F5344CB8AC3E}">
        <p14:creationId xmlns:p14="http://schemas.microsoft.com/office/powerpoint/2010/main" val="1864215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B882FAF-F37F-048B-D7B3-10E547A37EC1}"/>
              </a:ext>
            </a:extLst>
          </p:cNvPr>
          <p:cNvSpPr>
            <a:spLocks noGrp="1"/>
          </p:cNvSpPr>
          <p:nvPr>
            <p:ph idx="1"/>
          </p:nvPr>
        </p:nvSpPr>
        <p:spPr>
          <a:xfrm>
            <a:off x="838200" y="1965278"/>
            <a:ext cx="10515600" cy="3793410"/>
          </a:xfrm>
        </p:spPr>
        <p:txBody>
          <a:bodyPr>
            <a:normAutofit/>
          </a:bodyPr>
          <a:lstStyle/>
          <a:p>
            <a:pPr marL="0" indent="0" algn="ctr">
              <a:buNone/>
            </a:pPr>
            <a:r>
              <a:rPr lang="de-AT" sz="3000" dirty="0"/>
              <a:t>Der Transportsektor ist für rund ein Fünftel der globalen Treibhausgasemissionen verantwortlich und spielt somit eine entscheidende Rolle im Kampf gegen den Klimawandel.</a:t>
            </a:r>
          </a:p>
          <a:p>
            <a:pPr marL="0" indent="0" algn="ctr">
              <a:buNone/>
            </a:pPr>
            <a:endParaRPr lang="de-AT" sz="3000" dirty="0"/>
          </a:p>
          <a:p>
            <a:pPr marL="0" indent="0" algn="ctr">
              <a:buNone/>
            </a:pPr>
            <a:r>
              <a:rPr lang="de-AT" sz="3000" dirty="0"/>
              <a:t>Hast du dich schon einmal gefragt, welche Schritte gesetzt werden können, um diesen Sektor nachhaltiger zu gestalten?</a:t>
            </a:r>
          </a:p>
        </p:txBody>
      </p:sp>
    </p:spTree>
    <p:extLst>
      <p:ext uri="{BB962C8B-B14F-4D97-AF65-F5344CB8AC3E}">
        <p14:creationId xmlns:p14="http://schemas.microsoft.com/office/powerpoint/2010/main" val="1632775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52D15790-55E8-1643-F2D6-FD4473D2074B}"/>
              </a:ext>
            </a:extLst>
          </p:cNvPr>
          <p:cNvGraphicFramePr/>
          <p:nvPr>
            <p:extLst>
              <p:ext uri="{D42A27DB-BD31-4B8C-83A1-F6EECF244321}">
                <p14:modId xmlns:p14="http://schemas.microsoft.com/office/powerpoint/2010/main" val="561056470"/>
              </p:ext>
            </p:extLst>
          </p:nvPr>
        </p:nvGraphicFramePr>
        <p:xfrm>
          <a:off x="321533" y="1733667"/>
          <a:ext cx="11322725" cy="3750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5166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91EBE0-FD6A-63EC-0053-A3ACC76CB8AA}"/>
              </a:ext>
            </a:extLst>
          </p:cNvPr>
          <p:cNvSpPr>
            <a:spLocks noGrp="1"/>
          </p:cNvSpPr>
          <p:nvPr>
            <p:ph type="title"/>
          </p:nvPr>
        </p:nvSpPr>
        <p:spPr/>
        <p:txBody>
          <a:bodyPr/>
          <a:lstStyle/>
          <a:p>
            <a:r>
              <a:rPr lang="de-AT" dirty="0"/>
              <a:t>Klimawandel und Erderwärmung</a:t>
            </a:r>
          </a:p>
        </p:txBody>
      </p:sp>
      <p:pic>
        <p:nvPicPr>
          <p:cNvPr id="4" name="Picture 6" descr="Hand mit rotem Thermometer vor einem Waldbrand">
            <a:extLst>
              <a:ext uri="{FF2B5EF4-FFF2-40B4-BE49-F238E27FC236}">
                <a16:creationId xmlns:a16="http://schemas.microsoft.com/office/drawing/2014/main" id="{D968F4A4-4C43-28C6-A3A3-410D607620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9975" y="1538862"/>
            <a:ext cx="3411439" cy="2273404"/>
          </a:xfrm>
          <a:prstGeom prst="rect">
            <a:avLst/>
          </a:prstGeom>
        </p:spPr>
      </p:pic>
      <p:pic>
        <p:nvPicPr>
          <p:cNvPr id="5" name="Content Placeholder 4" descr="Hochwasser: überflutete Straße neben Fluss">
            <a:extLst>
              <a:ext uri="{FF2B5EF4-FFF2-40B4-BE49-F238E27FC236}">
                <a16:creationId xmlns:a16="http://schemas.microsoft.com/office/drawing/2014/main" id="{851A2997-7BC9-7432-E732-2271169C5C5C}"/>
              </a:ext>
            </a:extLst>
          </p:cNvPr>
          <p:cNvPicPr>
            <a:picLocks noChangeAspect="1"/>
          </p:cNvPicPr>
          <p:nvPr/>
        </p:nvPicPr>
        <p:blipFill>
          <a:blip r:embed="rId4" cstate="print">
            <a:extLst>
              <a:ext uri="{28A0092B-C50C-407E-A947-70E740481C1C}">
                <a14:useLocalDpi xmlns:a14="http://schemas.microsoft.com/office/drawing/2010/main" val="0"/>
              </a:ext>
            </a:extLst>
          </a:blip>
          <a:srcRect t="14125" r="30312" b="10914"/>
          <a:stretch/>
        </p:blipFill>
        <p:spPr>
          <a:xfrm>
            <a:off x="3023935" y="1534047"/>
            <a:ext cx="2823972" cy="2278219"/>
          </a:xfrm>
          <a:prstGeom prst="rect">
            <a:avLst/>
          </a:prstGeom>
        </p:spPr>
      </p:pic>
      <p:pic>
        <p:nvPicPr>
          <p:cNvPr id="6" name="Content Placeholder 4" descr="Gletscher mit Eisbrocken im schmutzigen Wasser">
            <a:extLst>
              <a:ext uri="{FF2B5EF4-FFF2-40B4-BE49-F238E27FC236}">
                <a16:creationId xmlns:a16="http://schemas.microsoft.com/office/drawing/2014/main" id="{9E7CEE6F-CEB0-AB64-DE9F-75E236BE033E}"/>
              </a:ext>
            </a:extLst>
          </p:cNvPr>
          <p:cNvPicPr>
            <a:picLocks noChangeAspect="1"/>
          </p:cNvPicPr>
          <p:nvPr/>
        </p:nvPicPr>
        <p:blipFill>
          <a:blip r:embed="rId5" cstate="print">
            <a:extLst>
              <a:ext uri="{28A0092B-C50C-407E-A947-70E740481C1C}">
                <a14:useLocalDpi xmlns:a14="http://schemas.microsoft.com/office/drawing/2010/main" val="0"/>
              </a:ext>
            </a:extLst>
          </a:blip>
          <a:srcRect t="15746"/>
          <a:stretch/>
        </p:blipFill>
        <p:spPr>
          <a:xfrm>
            <a:off x="4540413" y="4045395"/>
            <a:ext cx="3693191" cy="2077035"/>
          </a:xfrm>
          <a:prstGeom prst="rect">
            <a:avLst/>
          </a:prstGeom>
        </p:spPr>
      </p:pic>
      <p:pic>
        <p:nvPicPr>
          <p:cNvPr id="7" name="Content Placeholder 4" descr="ausgetrockneter Wasserhahn">
            <a:extLst>
              <a:ext uri="{FF2B5EF4-FFF2-40B4-BE49-F238E27FC236}">
                <a16:creationId xmlns:a16="http://schemas.microsoft.com/office/drawing/2014/main" id="{97BE0A4E-B100-CDA2-DAA8-D3B029E1E25F}"/>
              </a:ext>
            </a:extLst>
          </p:cNvPr>
          <p:cNvPicPr>
            <a:picLocks noChangeAspect="1"/>
          </p:cNvPicPr>
          <p:nvPr/>
        </p:nvPicPr>
        <p:blipFill>
          <a:blip r:embed="rId6" cstate="print">
            <a:extLst>
              <a:ext uri="{28A0092B-C50C-407E-A947-70E740481C1C}">
                <a14:useLocalDpi xmlns:a14="http://schemas.microsoft.com/office/drawing/2010/main" val="0"/>
              </a:ext>
            </a:extLst>
          </a:blip>
          <a:srcRect r="-2" b="24905"/>
          <a:stretch/>
        </p:blipFill>
        <p:spPr>
          <a:xfrm>
            <a:off x="635069" y="3667960"/>
            <a:ext cx="2164935" cy="2435552"/>
          </a:xfrm>
          <a:prstGeom prst="rect">
            <a:avLst/>
          </a:prstGeom>
        </p:spPr>
      </p:pic>
      <p:sp>
        <p:nvSpPr>
          <p:cNvPr id="8" name="Textfeld 12">
            <a:extLst>
              <a:ext uri="{FF2B5EF4-FFF2-40B4-BE49-F238E27FC236}">
                <a16:creationId xmlns:a16="http://schemas.microsoft.com/office/drawing/2014/main" id="{1160DE6C-C0E9-21B6-E740-4A176C208BA0}"/>
              </a:ext>
            </a:extLst>
          </p:cNvPr>
          <p:cNvSpPr txBox="1"/>
          <p:nvPr/>
        </p:nvSpPr>
        <p:spPr>
          <a:xfrm>
            <a:off x="902732" y="6536730"/>
            <a:ext cx="1396757"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Bilder: </a:t>
            </a:r>
            <a:r>
              <a:rPr lang="de-AT" sz="800" dirty="0" err="1">
                <a:latin typeface="Mangal Pro" panose="00000500000000000000" pitchFamily="2" charset="0"/>
                <a:cs typeface="Mangal Pro" panose="00000500000000000000" pitchFamily="2" charset="0"/>
              </a:rPr>
              <a:t>Pixabay</a:t>
            </a:r>
            <a:endParaRPr lang="de-AT" sz="800" dirty="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3265152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E77ECE-6B7F-6CB3-46BB-3B2DFACFF57C}"/>
              </a:ext>
            </a:extLst>
          </p:cNvPr>
          <p:cNvSpPr>
            <a:spLocks noGrp="1"/>
          </p:cNvSpPr>
          <p:nvPr>
            <p:ph idx="1"/>
          </p:nvPr>
        </p:nvSpPr>
        <p:spPr/>
        <p:txBody>
          <a:bodyPr>
            <a:noAutofit/>
          </a:bodyPr>
          <a:lstStyle/>
          <a:p>
            <a:pPr>
              <a:lnSpc>
                <a:spcPct val="130000"/>
              </a:lnSpc>
            </a:pPr>
            <a:r>
              <a:rPr lang="de-AT" sz="2400" dirty="0"/>
              <a:t>Auswirkungen der Lebens- und Wirtschaftsweise auf das Klima</a:t>
            </a:r>
          </a:p>
          <a:p>
            <a:pPr>
              <a:lnSpc>
                <a:spcPct val="130000"/>
              </a:lnSpc>
            </a:pPr>
            <a:r>
              <a:rPr lang="de-AT" sz="2400" dirty="0"/>
              <a:t>Einsatz fossiler Energieträger im Verkehr, Wohnen und in der Produktion als Treiber</a:t>
            </a:r>
          </a:p>
          <a:p>
            <a:pPr>
              <a:lnSpc>
                <a:spcPct val="130000"/>
              </a:lnSpc>
            </a:pPr>
            <a:r>
              <a:rPr lang="de-AT" sz="2400" dirty="0"/>
              <a:t>Klimawandel beeinflusst unseren Alltag</a:t>
            </a:r>
          </a:p>
          <a:p>
            <a:pPr>
              <a:lnSpc>
                <a:spcPct val="130000"/>
              </a:lnSpc>
            </a:pPr>
            <a:r>
              <a:rPr lang="de-AT" sz="2400" dirty="0"/>
              <a:t>Umdenken und Mithilfe der Gesamtbevölkerung notwendig</a:t>
            </a:r>
          </a:p>
          <a:p>
            <a:pPr>
              <a:lnSpc>
                <a:spcPct val="130000"/>
              </a:lnSpc>
            </a:pPr>
            <a:r>
              <a:rPr lang="de-AT" sz="2400" dirty="0"/>
              <a:t>Handeln auf globaler Ebene und internationale Zusammenarbeit nötig</a:t>
            </a:r>
          </a:p>
        </p:txBody>
      </p:sp>
      <p:sp>
        <p:nvSpPr>
          <p:cNvPr id="2" name="Title 1">
            <a:extLst>
              <a:ext uri="{FF2B5EF4-FFF2-40B4-BE49-F238E27FC236}">
                <a16:creationId xmlns:a16="http://schemas.microsoft.com/office/drawing/2014/main" id="{43A38558-C4C4-5908-3A86-54F2EAD00AC9}"/>
              </a:ext>
            </a:extLst>
          </p:cNvPr>
          <p:cNvSpPr>
            <a:spLocks noGrp="1"/>
          </p:cNvSpPr>
          <p:nvPr>
            <p:ph type="title"/>
          </p:nvPr>
        </p:nvSpPr>
        <p:spPr/>
        <p:txBody>
          <a:bodyPr>
            <a:normAutofit/>
          </a:bodyPr>
          <a:lstStyle/>
          <a:p>
            <a:r>
              <a:rPr lang="de-AT" dirty="0"/>
              <a:t>Klimawandel – Herausforderung der Gegenwart</a:t>
            </a:r>
          </a:p>
        </p:txBody>
      </p:sp>
      <p:sp>
        <p:nvSpPr>
          <p:cNvPr id="7" name="Textfeld 12">
            <a:extLst>
              <a:ext uri="{FF2B5EF4-FFF2-40B4-BE49-F238E27FC236}">
                <a16:creationId xmlns:a16="http://schemas.microsoft.com/office/drawing/2014/main" id="{A931C8FC-C494-81C7-F7F3-E0274DE61054}"/>
              </a:ext>
            </a:extLst>
          </p:cNvPr>
          <p:cNvSpPr txBox="1"/>
          <p:nvPr/>
        </p:nvSpPr>
        <p:spPr>
          <a:xfrm>
            <a:off x="838200" y="6536730"/>
            <a:ext cx="1396757"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 </a:t>
            </a:r>
            <a:r>
              <a:rPr lang="de-AT" sz="800" dirty="0" err="1">
                <a:latin typeface="Mangal Pro" panose="00000500000000000000" pitchFamily="2" charset="0"/>
                <a:cs typeface="Mangal Pro" panose="00000500000000000000" pitchFamily="2" charset="0"/>
              </a:rPr>
              <a:t>Flaticon</a:t>
            </a:r>
            <a:endParaRPr lang="de-AT" sz="800" dirty="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798163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EC5CC3-605B-F3D8-98C0-6B5AFCC89DB5}"/>
              </a:ext>
            </a:extLst>
          </p:cNvPr>
          <p:cNvSpPr>
            <a:spLocks noGrp="1"/>
          </p:cNvSpPr>
          <p:nvPr>
            <p:ph type="title"/>
          </p:nvPr>
        </p:nvSpPr>
        <p:spPr/>
        <p:txBody>
          <a:bodyPr>
            <a:normAutofit/>
          </a:bodyPr>
          <a:lstStyle/>
          <a:p>
            <a:r>
              <a:rPr lang="de-AT" sz="3200" dirty="0"/>
              <a:t>Der Klimawandel und seine Ursachen</a:t>
            </a:r>
          </a:p>
        </p:txBody>
      </p:sp>
      <p:sp>
        <p:nvSpPr>
          <p:cNvPr id="4" name="Inhaltsplatzhalter 2">
            <a:extLst>
              <a:ext uri="{FF2B5EF4-FFF2-40B4-BE49-F238E27FC236}">
                <a16:creationId xmlns:a16="http://schemas.microsoft.com/office/drawing/2014/main" id="{90CBC9E1-FB09-E21E-1ED4-AC6D0AC59F03}"/>
              </a:ext>
            </a:extLst>
          </p:cNvPr>
          <p:cNvSpPr txBox="1">
            <a:spLocks/>
          </p:cNvSpPr>
          <p:nvPr/>
        </p:nvSpPr>
        <p:spPr>
          <a:xfrm>
            <a:off x="1208086" y="4394200"/>
            <a:ext cx="3839720" cy="2082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Wingdings" panose="05000000000000000000" pitchFamily="2" charset="2"/>
              <a:buChar char="§"/>
              <a:defRPr sz="2000" kern="1200">
                <a:solidFill>
                  <a:schemeClr val="tx1"/>
                </a:solidFill>
                <a:latin typeface="Mangal Pro" panose="00000500000000000000" pitchFamily="2" charset="0"/>
                <a:ea typeface="+mn-ea"/>
                <a:cs typeface="Mangal Pro" panose="00000500000000000000" pitchFamily="2" charset="0"/>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angal Pro" panose="00000500000000000000" pitchFamily="2" charset="0"/>
                <a:ea typeface="+mn-ea"/>
                <a:cs typeface="Mangal Pro" panose="00000500000000000000" pitchFamily="2" charset="0"/>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1600" kern="1200">
                <a:solidFill>
                  <a:schemeClr val="tx1"/>
                </a:solidFill>
                <a:latin typeface="Mangal Pro" panose="00000500000000000000" pitchFamily="2" charset="0"/>
                <a:ea typeface="+mn-ea"/>
                <a:cs typeface="Mangal Pro" panose="00000500000000000000" pitchFamily="2" charset="0"/>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400" kern="1200">
                <a:solidFill>
                  <a:schemeClr val="tx1"/>
                </a:solidFill>
                <a:latin typeface="Mangal Pro" panose="00000500000000000000" pitchFamily="2" charset="0"/>
                <a:ea typeface="+mn-ea"/>
                <a:cs typeface="Mangal Pro" panose="00000500000000000000" pitchFamily="2" charset="0"/>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
              <a:defRPr sz="1200" kern="1200">
                <a:solidFill>
                  <a:schemeClr val="tx1"/>
                </a:solidFill>
                <a:latin typeface="Mangal Pro" panose="00000500000000000000" pitchFamily="2" charset="0"/>
                <a:ea typeface="+mn-ea"/>
                <a:cs typeface="Mangal Pro"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AT" sz="1800" dirty="0">
                <a:hlinkClick r:id="rId5"/>
              </a:rPr>
              <a:t>https://www.youtube.com/watch?v=ahmPEzHAD1s</a:t>
            </a:r>
            <a:endParaRPr lang="de-AT" sz="1800" dirty="0"/>
          </a:p>
        </p:txBody>
      </p:sp>
      <p:pic>
        <p:nvPicPr>
          <p:cNvPr id="6" name="Onlinemedien 5" title="Klimawandel - einfach erklärt">
            <a:hlinkClick r:id="" action="ppaction://media"/>
            <a:extLst>
              <a:ext uri="{FF2B5EF4-FFF2-40B4-BE49-F238E27FC236}">
                <a16:creationId xmlns:a16="http://schemas.microsoft.com/office/drawing/2014/main" id="{9FC3903D-B060-E671-2678-422B97917CC4}"/>
              </a:ext>
            </a:extLst>
          </p:cNvPr>
          <p:cNvPicPr>
            <a:picLocks noRot="1" noChangeAspect="1"/>
          </p:cNvPicPr>
          <p:nvPr>
            <a:videoFile r:link="rId1"/>
          </p:nvPr>
        </p:nvPicPr>
        <p:blipFill>
          <a:blip r:embed="rId6"/>
          <a:stretch>
            <a:fillRect/>
          </a:stretch>
        </p:blipFill>
        <p:spPr>
          <a:xfrm>
            <a:off x="1208086" y="2009149"/>
            <a:ext cx="3839720" cy="2169447"/>
          </a:xfrm>
          <a:prstGeom prst="rect">
            <a:avLst/>
          </a:prstGeom>
        </p:spPr>
      </p:pic>
      <p:sp>
        <p:nvSpPr>
          <p:cNvPr id="9" name="Inhaltsplatzhalter 2">
            <a:extLst>
              <a:ext uri="{FF2B5EF4-FFF2-40B4-BE49-F238E27FC236}">
                <a16:creationId xmlns:a16="http://schemas.microsoft.com/office/drawing/2014/main" id="{6DDBF6A0-8D7E-62F4-FA3B-F4C40B27F22B}"/>
              </a:ext>
            </a:extLst>
          </p:cNvPr>
          <p:cNvSpPr txBox="1">
            <a:spLocks/>
          </p:cNvSpPr>
          <p:nvPr/>
        </p:nvSpPr>
        <p:spPr>
          <a:xfrm>
            <a:off x="7017007" y="4394200"/>
            <a:ext cx="3839720" cy="2082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Wingdings" panose="05000000000000000000" pitchFamily="2" charset="2"/>
              <a:buChar char="§"/>
              <a:defRPr sz="2000" kern="1200">
                <a:solidFill>
                  <a:schemeClr val="tx1"/>
                </a:solidFill>
                <a:latin typeface="Mangal Pro" panose="00000500000000000000" pitchFamily="2" charset="0"/>
                <a:ea typeface="+mn-ea"/>
                <a:cs typeface="Mangal Pro" panose="00000500000000000000" pitchFamily="2" charset="0"/>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angal Pro" panose="00000500000000000000" pitchFamily="2" charset="0"/>
                <a:ea typeface="+mn-ea"/>
                <a:cs typeface="Mangal Pro" panose="00000500000000000000" pitchFamily="2" charset="0"/>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1600" kern="1200">
                <a:solidFill>
                  <a:schemeClr val="tx1"/>
                </a:solidFill>
                <a:latin typeface="Mangal Pro" panose="00000500000000000000" pitchFamily="2" charset="0"/>
                <a:ea typeface="+mn-ea"/>
                <a:cs typeface="Mangal Pro" panose="00000500000000000000" pitchFamily="2" charset="0"/>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400" kern="1200">
                <a:solidFill>
                  <a:schemeClr val="tx1"/>
                </a:solidFill>
                <a:latin typeface="Mangal Pro" panose="00000500000000000000" pitchFamily="2" charset="0"/>
                <a:ea typeface="+mn-ea"/>
                <a:cs typeface="Mangal Pro" panose="00000500000000000000" pitchFamily="2" charset="0"/>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
              <a:defRPr sz="1200" kern="1200">
                <a:solidFill>
                  <a:schemeClr val="tx1"/>
                </a:solidFill>
                <a:latin typeface="Mangal Pro" panose="00000500000000000000" pitchFamily="2" charset="0"/>
                <a:ea typeface="+mn-ea"/>
                <a:cs typeface="Mangal Pro"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AT" sz="1800" dirty="0">
                <a:hlinkClick r:id="rId7"/>
              </a:rPr>
              <a:t>https://www.youtube.com/watch?v=OgswfL3i-k8</a:t>
            </a:r>
            <a:endParaRPr lang="de-AT" sz="1800" dirty="0"/>
          </a:p>
        </p:txBody>
      </p:sp>
      <p:pic>
        <p:nvPicPr>
          <p:cNvPr id="10" name="Onlinemedien 9" title="Klimawandel Ursachen - einfach erklärt">
            <a:hlinkClick r:id="" action="ppaction://media"/>
            <a:extLst>
              <a:ext uri="{FF2B5EF4-FFF2-40B4-BE49-F238E27FC236}">
                <a16:creationId xmlns:a16="http://schemas.microsoft.com/office/drawing/2014/main" id="{308BB9C7-5365-A4B9-004F-50E0C17D45C4}"/>
              </a:ext>
            </a:extLst>
          </p:cNvPr>
          <p:cNvPicPr>
            <a:picLocks noRot="1" noChangeAspect="1"/>
          </p:cNvPicPr>
          <p:nvPr>
            <a:videoFile r:link="rId2"/>
          </p:nvPr>
        </p:nvPicPr>
        <p:blipFill>
          <a:blip r:embed="rId8"/>
          <a:stretch>
            <a:fillRect/>
          </a:stretch>
        </p:blipFill>
        <p:spPr>
          <a:xfrm>
            <a:off x="7017007" y="2009149"/>
            <a:ext cx="3839720" cy="2169447"/>
          </a:xfrm>
          <a:prstGeom prst="rect">
            <a:avLst/>
          </a:prstGeom>
        </p:spPr>
      </p:pic>
    </p:spTree>
    <p:extLst>
      <p:ext uri="{BB962C8B-B14F-4D97-AF65-F5344CB8AC3E}">
        <p14:creationId xmlns:p14="http://schemas.microsoft.com/office/powerpoint/2010/main" val="322071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6"/>
                </p:tgtEl>
              </p:cMediaNode>
            </p:video>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6"/>
                                        </p:tgtEl>
                                      </p:cBhvr>
                                    </p:cmd>
                                  </p:childTnLst>
                                </p:cTn>
                              </p:par>
                            </p:childTnLst>
                          </p:cTn>
                        </p:par>
                      </p:childTnLst>
                    </p:cTn>
                  </p:par>
                </p:childTnLst>
              </p:cTn>
              <p:nextCondLst>
                <p:cond evt="onClick" delay="0">
                  <p:tgtEl>
                    <p:spTgt spid="6"/>
                  </p:tgtEl>
                </p:cond>
              </p:nextCondLst>
            </p:seq>
            <p:video>
              <p:cMediaNode vol="80000">
                <p:cTn id="17" fill="hold" display="0">
                  <p:stCondLst>
                    <p:cond delay="indefinite"/>
                  </p:stCondLst>
                </p:cTn>
                <p:tgtEl>
                  <p:spTgt spid="10"/>
                </p:tgtEl>
              </p:cMediaNode>
            </p:video>
            <p:seq concurrent="1" nextAc="seek">
              <p:cTn id="18" restart="whenNotActive" fill="hold" evtFilter="cancelBubble" nodeType="interactiveSeq">
                <p:stCondLst>
                  <p:cond evt="onClick" delay="0">
                    <p:tgtEl>
                      <p:spTgt spid="10"/>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theme/theme1.xml><?xml version="1.0" encoding="utf-8"?>
<a:theme xmlns:a="http://schemas.openxmlformats.org/drawingml/2006/main" name="Office">
  <a:themeElements>
    <a:clrScheme name="ReTrans">
      <a:dk1>
        <a:sysClr val="windowText" lastClr="000000"/>
      </a:dk1>
      <a:lt1>
        <a:sysClr val="window" lastClr="FFFFFF"/>
      </a:lt1>
      <a:dk2>
        <a:srgbClr val="0E2841"/>
      </a:dk2>
      <a:lt2>
        <a:srgbClr val="E8E8E8"/>
      </a:lt2>
      <a:accent1>
        <a:srgbClr val="39D3DD"/>
      </a:accent1>
      <a:accent2>
        <a:srgbClr val="77ED7D"/>
      </a:accent2>
      <a:accent3>
        <a:srgbClr val="F2AF0D"/>
      </a:accent3>
      <a:accent4>
        <a:srgbClr val="0A6169"/>
      </a:accent4>
      <a:accent5>
        <a:srgbClr val="DD3344"/>
      </a:accent5>
      <a:accent6>
        <a:srgbClr val="86B3BF"/>
      </a:accent6>
      <a:hlink>
        <a:srgbClr val="96607D"/>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11682</Words>
  <Application>Microsoft Office PowerPoint</Application>
  <PresentationFormat>Breitbild</PresentationFormat>
  <Paragraphs>959</Paragraphs>
  <Slides>49</Slides>
  <Notes>41</Notes>
  <HiddenSlides>0</HiddenSlides>
  <MMClips>3</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49</vt:i4>
      </vt:variant>
    </vt:vector>
  </HeadingPairs>
  <TitlesOfParts>
    <vt:vector size="59" baseType="lpstr">
      <vt:lpstr>Aptos</vt:lpstr>
      <vt:lpstr>Aptos Display</vt:lpstr>
      <vt:lpstr>Arial</vt:lpstr>
      <vt:lpstr>Bahnschrift Light</vt:lpstr>
      <vt:lpstr>Bahnschrift SemiBold</vt:lpstr>
      <vt:lpstr>Corbel</vt:lpstr>
      <vt:lpstr>Mangal Pro</vt:lpstr>
      <vt:lpstr>Segoe Sans</vt:lpstr>
      <vt:lpstr>Wingdings</vt:lpstr>
      <vt:lpstr>Office</vt:lpstr>
      <vt:lpstr> Nachhaltigkeit in der Logistik</vt:lpstr>
      <vt:lpstr>PowerPoint-Präsentation</vt:lpstr>
      <vt:lpstr>PowerPoint-Präsentation</vt:lpstr>
      <vt:lpstr>PowerPoint-Präsentation</vt:lpstr>
      <vt:lpstr>PowerPoint-Präsentation</vt:lpstr>
      <vt:lpstr>PowerPoint-Präsentation</vt:lpstr>
      <vt:lpstr>Klimawandel und Erderwärmung</vt:lpstr>
      <vt:lpstr>Klimawandel – Herausforderung der Gegenwart</vt:lpstr>
      <vt:lpstr>Der Klimawandel und seine Ursachen</vt:lpstr>
      <vt:lpstr>Die Folgen der Erderwärmung</vt:lpstr>
      <vt:lpstr>Treibhausgase: was ist das und welche gibt es?</vt:lpstr>
      <vt:lpstr>Ökologischer Fuß- und Handabdruck</vt:lpstr>
      <vt:lpstr>Berechne deinen ökologischen Fuß- und Handabdruck</vt:lpstr>
      <vt:lpstr>Auswirkungen des Transportsektors</vt:lpstr>
      <vt:lpstr>Emissionen auf Basis der Sektoren in Österreich</vt:lpstr>
      <vt:lpstr>Straßenverkehr als Hauptverursacher</vt:lpstr>
      <vt:lpstr>Externe Kosten des Verkehrs</vt:lpstr>
      <vt:lpstr>Externe Kosten des Verkehrs – Verkehrsträgervergleich</vt:lpstr>
      <vt:lpstr>Entwicklung Modal Split in Österreich</vt:lpstr>
      <vt:lpstr>PowerPoint-Präsentation</vt:lpstr>
      <vt:lpstr>Nachhaltigkeit und Green Logistics</vt:lpstr>
      <vt:lpstr>Die 3 Säulen der Nachhaltigkeit in der Logistik</vt:lpstr>
      <vt:lpstr>Ökonomie, Ökologie, Soziales im Spannungsfeld</vt:lpstr>
      <vt:lpstr>Sustainable Development Goals (SDG)</vt:lpstr>
      <vt:lpstr>Der europäische Green Deal</vt:lpstr>
      <vt:lpstr>EU-Ziele für den Verkehr</vt:lpstr>
      <vt:lpstr>Multimodale Transporte</vt:lpstr>
      <vt:lpstr>Nachhaltiger Güterverkehr</vt:lpstr>
      <vt:lpstr>Mein Beitrag zum Klimaschutz</vt:lpstr>
      <vt:lpstr>Wir müssen handeln!</vt:lpstr>
      <vt:lpstr>Unser Konsumverhalten</vt:lpstr>
      <vt:lpstr>Wie nachhaltig kaufst du ein?</vt:lpstr>
      <vt:lpstr>PowerPoint-Präsentation</vt:lpstr>
      <vt:lpstr>Nachhaltige Technologien in der Logistik</vt:lpstr>
      <vt:lpstr>Kreislaufwirtschaft</vt:lpstr>
      <vt:lpstr>Grüne Verpackung „Post Loop“</vt:lpstr>
      <vt:lpstr>Pitch zu innovativen Verpackungs- oder Kreislaufwirtschaftsprojekten</vt:lpstr>
      <vt:lpstr>Nachhaltige Lieferketten</vt:lpstr>
      <vt:lpstr>Rollenspiel – Sustainability Manager:in</vt:lpstr>
      <vt:lpstr>Alternative Antriebssysteme</vt:lpstr>
      <vt:lpstr>Elektromobilität</vt:lpstr>
      <vt:lpstr>Video: Österreichische Post</vt:lpstr>
      <vt:lpstr>Wasserstoff</vt:lpstr>
      <vt:lpstr>Future Transport Ideas</vt:lpstr>
      <vt:lpstr>Danke für eure Aufmerksamkeit!</vt:lpstr>
      <vt:lpstr>Hinweis zu Copyright und KI</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Haller Alexandra</dc:creator>
  <cp:lastModifiedBy>Pum Christina</cp:lastModifiedBy>
  <cp:revision>1</cp:revision>
  <dcterms:created xsi:type="dcterms:W3CDTF">2025-03-13T09:51:24Z</dcterms:created>
  <dcterms:modified xsi:type="dcterms:W3CDTF">2026-02-26T06:57:34Z</dcterms:modified>
</cp:coreProperties>
</file>